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6"/>
  </p:notesMasterIdLst>
  <p:sldIdLst>
    <p:sldId id="256" r:id="rId2"/>
    <p:sldId id="257" r:id="rId3"/>
    <p:sldId id="258" r:id="rId4"/>
    <p:sldId id="259" r:id="rId5"/>
    <p:sldId id="346" r:id="rId6"/>
    <p:sldId id="277" r:id="rId7"/>
    <p:sldId id="294" r:id="rId8"/>
    <p:sldId id="275" r:id="rId9"/>
    <p:sldId id="347" r:id="rId10"/>
    <p:sldId id="287" r:id="rId11"/>
    <p:sldId id="348" r:id="rId12"/>
    <p:sldId id="266" r:id="rId13"/>
    <p:sldId id="295" r:id="rId14"/>
    <p:sldId id="300" r:id="rId15"/>
    <p:sldId id="301" r:id="rId16"/>
    <p:sldId id="303" r:id="rId17"/>
    <p:sldId id="304" r:id="rId18"/>
    <p:sldId id="317" r:id="rId19"/>
    <p:sldId id="321" r:id="rId20"/>
    <p:sldId id="349" r:id="rId21"/>
    <p:sldId id="296" r:id="rId22"/>
    <p:sldId id="306" r:id="rId23"/>
    <p:sldId id="319" r:id="rId24"/>
    <p:sldId id="320" r:id="rId25"/>
    <p:sldId id="323" r:id="rId26"/>
    <p:sldId id="324" r:id="rId27"/>
    <p:sldId id="325" r:id="rId28"/>
    <p:sldId id="350" r:id="rId29"/>
    <p:sldId id="297" r:id="rId30"/>
    <p:sldId id="311" r:id="rId31"/>
    <p:sldId id="326" r:id="rId32"/>
    <p:sldId id="312" r:id="rId33"/>
    <p:sldId id="313" r:id="rId34"/>
    <p:sldId id="267" r:id="rId35"/>
    <p:sldId id="299" r:id="rId36"/>
    <p:sldId id="272" r:id="rId37"/>
    <p:sldId id="316" r:id="rId38"/>
    <p:sldId id="307" r:id="rId39"/>
    <p:sldId id="329" r:id="rId40"/>
    <p:sldId id="333" r:id="rId41"/>
    <p:sldId id="339" r:id="rId42"/>
    <p:sldId id="336" r:id="rId43"/>
    <p:sldId id="337" r:id="rId44"/>
    <p:sldId id="338" r:id="rId45"/>
    <p:sldId id="308" r:id="rId46"/>
    <p:sldId id="331" r:id="rId47"/>
    <p:sldId id="309" r:id="rId48"/>
    <p:sldId id="340" r:id="rId49"/>
    <p:sldId id="343" r:id="rId50"/>
    <p:sldId id="341" r:id="rId51"/>
    <p:sldId id="310" r:id="rId52"/>
    <p:sldId id="342" r:id="rId53"/>
    <p:sldId id="268" r:id="rId54"/>
    <p:sldId id="273"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896F9474-F14E-714B-BE90-9FDF8B0DAD48}">
          <p14:sldIdLst>
            <p14:sldId id="256"/>
            <p14:sldId id="257"/>
          </p14:sldIdLst>
        </p14:section>
        <p14:section name="Part 1: Deciphering Emotions from Text" id="{B53EE1D7-1952-4A4B-BC02-0DC6D508C770}">
          <p14:sldIdLst>
            <p14:sldId id="258"/>
            <p14:sldId id="259"/>
            <p14:sldId id="346"/>
            <p14:sldId id="277"/>
            <p14:sldId id="294"/>
            <p14:sldId id="275"/>
            <p14:sldId id="347"/>
            <p14:sldId id="287"/>
            <p14:sldId id="348"/>
          </p14:sldIdLst>
        </p14:section>
        <p14:section name="Part 2: Reappraisal" id="{327C777D-8C66-D746-A974-6FAE389B6A7E}">
          <p14:sldIdLst>
            <p14:sldId id="266"/>
            <p14:sldId id="295"/>
            <p14:sldId id="300"/>
            <p14:sldId id="301"/>
            <p14:sldId id="303"/>
            <p14:sldId id="304"/>
            <p14:sldId id="317"/>
            <p14:sldId id="321"/>
            <p14:sldId id="349"/>
            <p14:sldId id="296"/>
            <p14:sldId id="306"/>
            <p14:sldId id="319"/>
            <p14:sldId id="320"/>
            <p14:sldId id="323"/>
            <p14:sldId id="324"/>
            <p14:sldId id="325"/>
            <p14:sldId id="350"/>
          </p14:sldIdLst>
        </p14:section>
        <p14:section name="Proposed work 1" id="{E2A35638-26AE-0845-9EB6-315335752DBC}">
          <p14:sldIdLst>
            <p14:sldId id="297"/>
            <p14:sldId id="311"/>
            <p14:sldId id="326"/>
            <p14:sldId id="312"/>
            <p14:sldId id="313"/>
          </p14:sldIdLst>
        </p14:section>
        <p14:section name="Part 3: Empathy &amp; Proposed work 2" id="{27551957-C339-DE46-8A4B-CBD50FC0C0CC}">
          <p14:sldIdLst>
            <p14:sldId id="267"/>
            <p14:sldId id="299"/>
            <p14:sldId id="272"/>
            <p14:sldId id="316"/>
            <p14:sldId id="307"/>
            <p14:sldId id="329"/>
            <p14:sldId id="333"/>
            <p14:sldId id="339"/>
            <p14:sldId id="336"/>
            <p14:sldId id="337"/>
            <p14:sldId id="338"/>
            <p14:sldId id="308"/>
            <p14:sldId id="331"/>
            <p14:sldId id="309"/>
            <p14:sldId id="340"/>
            <p14:sldId id="343"/>
            <p14:sldId id="341"/>
            <p14:sldId id="310"/>
            <p14:sldId id="342"/>
          </p14:sldIdLst>
        </p14:section>
        <p14:section name="Part 4: Conclusion" id="{CE12EAEA-1B5D-ED41-A1E6-D76BDFF9422C}">
          <p14:sldIdLst>
            <p14:sldId id="268"/>
            <p14:sldId id="27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86FF"/>
    <a:srgbClr val="EEEEEE"/>
    <a:srgbClr val="F4CDCC"/>
    <a:srgbClr val="D9EAD3"/>
    <a:srgbClr val="D25AFF"/>
    <a:srgbClr val="AA45F7"/>
    <a:srgbClr val="8638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82"/>
    <p:restoredTop sz="90680"/>
  </p:normalViewPr>
  <p:slideViewPr>
    <p:cSldViewPr snapToGrid="0">
      <p:cViewPr varScale="1">
        <p:scale>
          <a:sx n="114" d="100"/>
          <a:sy n="114" d="100"/>
        </p:scale>
        <p:origin x="176" y="824"/>
      </p:cViewPr>
      <p:guideLst>
        <p:guide orient="horz" pos="1620"/>
        <p:guide pos="2880"/>
      </p:guideLst>
    </p:cSldViewPr>
  </p:slideViewPr>
  <p:notesTextViewPr>
    <p:cViewPr>
      <p:scale>
        <a:sx n="140" d="100"/>
        <a:sy n="14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Spearman Correlation with Human Ratings</a:t>
            </a:r>
          </a:p>
        </c:rich>
      </c:tx>
      <c:layout>
        <c:manualLayout>
          <c:xMode val="edge"/>
          <c:yMode val="edge"/>
          <c:x val="0.35684366797900269"/>
          <c:y val="2.903498401218326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7-E6B5-894A-9387-C4DAB197701A}"/>
              </c:ext>
            </c:extLst>
          </c:dPt>
          <c:dPt>
            <c:idx val="1"/>
            <c:invertIfNegative val="0"/>
            <c:bubble3D val="0"/>
            <c:spPr>
              <a:solidFill>
                <a:srgbClr val="92D050"/>
              </a:solidFill>
              <a:ln>
                <a:noFill/>
              </a:ln>
              <a:effectLst/>
            </c:spPr>
            <c:extLst>
              <c:ext xmlns:c16="http://schemas.microsoft.com/office/drawing/2014/chart" uri="{C3380CC4-5D6E-409C-BE32-E72D297353CC}">
                <c16:uniqueId val="{00000006-E6B5-894A-9387-C4DAB197701A}"/>
              </c:ext>
            </c:extLst>
          </c:dPt>
          <c:dPt>
            <c:idx val="2"/>
            <c:invertIfNegative val="0"/>
            <c:bubble3D val="0"/>
            <c:spPr>
              <a:solidFill>
                <a:srgbClr val="E786FF"/>
              </a:solidFill>
              <a:ln>
                <a:noFill/>
              </a:ln>
              <a:effectLst/>
            </c:spPr>
            <c:extLst>
              <c:ext xmlns:c16="http://schemas.microsoft.com/office/drawing/2014/chart" uri="{C3380CC4-5D6E-409C-BE32-E72D297353CC}">
                <c16:uniqueId val="{00000005-E6B5-894A-9387-C4DAB197701A}"/>
              </c:ext>
            </c:extLst>
          </c:dPt>
          <c:dPt>
            <c:idx val="3"/>
            <c:invertIfNegative val="0"/>
            <c:bubble3D val="0"/>
            <c:spPr>
              <a:solidFill>
                <a:srgbClr val="C00000"/>
              </a:solidFill>
              <a:ln>
                <a:noFill/>
              </a:ln>
              <a:effectLst/>
            </c:spPr>
            <c:extLst>
              <c:ext xmlns:c16="http://schemas.microsoft.com/office/drawing/2014/chart" uri="{C3380CC4-5D6E-409C-BE32-E72D297353CC}">
                <c16:uniqueId val="{00000004-E6B5-894A-9387-C4DAB197701A}"/>
              </c:ext>
            </c:extLst>
          </c:dPt>
          <c:dPt>
            <c:idx val="4"/>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3-E6B5-894A-9387-C4DAB197701A}"/>
              </c:ext>
            </c:extLst>
          </c:dPt>
          <c:cat>
            <c:strRef>
              <c:f>Sheet1!$A$2:$A$6</c:f>
              <c:strCache>
                <c:ptCount val="5"/>
                <c:pt idx="0">
                  <c:v>Humans</c:v>
                </c:pt>
                <c:pt idx="1">
                  <c:v>ChatGPT-3.5-turbo</c:v>
                </c:pt>
                <c:pt idx="2">
                  <c:v>FLAN-T5</c:v>
                </c:pt>
                <c:pt idx="3">
                  <c:v>Alpaca-7B</c:v>
                </c:pt>
                <c:pt idx="4">
                  <c:v>Dolly-7B</c:v>
                </c:pt>
              </c:strCache>
            </c:strRef>
          </c:cat>
          <c:val>
            <c:numRef>
              <c:f>Sheet1!$B$2:$B$6</c:f>
              <c:numCache>
                <c:formatCode>General</c:formatCode>
                <c:ptCount val="5"/>
                <c:pt idx="0">
                  <c:v>0.497</c:v>
                </c:pt>
                <c:pt idx="1">
                  <c:v>0.38800000000000001</c:v>
                </c:pt>
                <c:pt idx="2">
                  <c:v>0.22500000000000001</c:v>
                </c:pt>
                <c:pt idx="3">
                  <c:v>8.1000000000000003E-2</c:v>
                </c:pt>
                <c:pt idx="4">
                  <c:v>-1.2999999999999999E-2</c:v>
                </c:pt>
              </c:numCache>
            </c:numRef>
          </c:val>
          <c:extLst>
            <c:ext xmlns:c16="http://schemas.microsoft.com/office/drawing/2014/chart" uri="{C3380CC4-5D6E-409C-BE32-E72D297353CC}">
              <c16:uniqueId val="{00000000-E6B5-894A-9387-C4DAB197701A}"/>
            </c:ext>
          </c:extLst>
        </c:ser>
        <c:dLbls>
          <c:showLegendKey val="0"/>
          <c:showVal val="0"/>
          <c:showCatName val="0"/>
          <c:showSerName val="0"/>
          <c:showPercent val="0"/>
          <c:showBubbleSize val="0"/>
        </c:dLbls>
        <c:gapWidth val="60"/>
        <c:axId val="768409967"/>
        <c:axId val="768411679"/>
      </c:barChart>
      <c:catAx>
        <c:axId val="768409967"/>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crossAx val="768411679"/>
        <c:crosses val="autoZero"/>
        <c:auto val="1"/>
        <c:lblAlgn val="ctr"/>
        <c:lblOffset val="0"/>
        <c:tickLblSkip val="1"/>
        <c:tickMarkSkip val="1"/>
        <c:noMultiLvlLbl val="0"/>
      </c:catAx>
      <c:valAx>
        <c:axId val="768411679"/>
        <c:scaling>
          <c:orientation val="minMax"/>
          <c:max val="0.5"/>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8409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I begin, I would like to thank all of you for being here! Especially my advisor Jessy, without whose support this </a:t>
            </a:r>
            <a:r>
              <a:rPr lang="en-US" dirty="0" err="1"/>
              <a:t>phd</a:t>
            </a:r>
            <a:r>
              <a:rPr lang="en-US" dirty="0"/>
              <a:t> progress would have been impossible.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CAB934E-F3E4-2E83-FDE5-28CA7D2FA634}"/>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C24DBE95-F81B-441C-2905-14F4D5938E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E8898992-A096-DC89-8B10-4F35B16436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365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Aft>
                <a:spcPts val="1200"/>
              </a:spcAft>
            </a:pPr>
            <a:r>
              <a:rPr lang="en-US" sz="1800" b="0" i="0" u="none" strike="noStrike">
                <a:solidFill>
                  <a:srgbClr val="595959"/>
                </a:solidFill>
                <a:effectLst/>
                <a:latin typeface="Source Sans Pro" panose="020B0503030403020204" pitchFamily="34" charset="0"/>
              </a:rPr>
              <a:t>Let’s say John has experienced layoff, he would feel:</a:t>
            </a:r>
            <a:endParaRPr lang="en-US" sz="1100" b="0" i="0" u="none" strike="noStrike" dirty="0">
              <a:solidFill>
                <a:srgbClr val="000000"/>
              </a:solidFill>
              <a:effectLst/>
              <a:latin typeface="Arial"/>
            </a:endParaRPr>
          </a:p>
          <a:p>
            <a:pPr rtl="0">
              <a:spcAft>
                <a:spcPts val="1200"/>
              </a:spcAft>
            </a:pPr>
            <a:r>
              <a:rPr lang="en-US" sz="1800" b="0" i="0" u="none" strike="noStrike">
                <a:solidFill>
                  <a:srgbClr val="595959"/>
                </a:solidFill>
                <a:effectLst/>
                <a:latin typeface="Source Sans Pro" panose="020B0503030403020204" pitchFamily="34" charset="0"/>
              </a:rPr>
              <a:t>😞Guilty if he judged it to be </a:t>
            </a:r>
            <a:r>
              <a:rPr lang="en-US" sz="1800" b="0" i="1" u="sng" strike="noStrike">
                <a:solidFill>
                  <a:srgbClr val="595959"/>
                </a:solidFill>
                <a:effectLst/>
                <a:latin typeface="Source Sans Pro" panose="020B0503030403020204" pitchFamily="34" charset="0"/>
              </a:rPr>
              <a:t>due to his own controllable mistakes</a:t>
            </a:r>
            <a:endParaRPr lang="en-US" sz="1800" b="0" i="0" u="none" strike="noStrike">
              <a:solidFill>
                <a:srgbClr val="595959"/>
              </a:solidFill>
              <a:effectLst/>
              <a:latin typeface="Source Sans Pro" panose="020B0503030403020204" pitchFamily="34" charset="0"/>
            </a:endParaRPr>
          </a:p>
          <a:p>
            <a:pPr marL="742950" lvl="1" indent="-285750" rtl="0" fontAlgn="base">
              <a:buFont typeface="Arial" panose="020B0604020202020204" pitchFamily="34" charset="0"/>
              <a:buChar char="•"/>
            </a:pPr>
            <a:r>
              <a:rPr lang="en-US" sz="1800" b="0" i="0" u="none" strike="noStrike">
                <a:solidFill>
                  <a:srgbClr val="980000"/>
                </a:solidFill>
                <a:effectLst/>
                <a:latin typeface="Source Sans Pro" panose="020B0503030403020204" pitchFamily="34" charset="0"/>
              </a:rPr>
              <a:t>With </a:t>
            </a:r>
            <a:r>
              <a:rPr lang="en-US" sz="1800" b="0" i="0" u="none" strike="noStrike" dirty="0">
                <a:solidFill>
                  <a:srgbClr val="980000"/>
                </a:solidFill>
                <a:effectLst/>
                <a:latin typeface="Source Sans Pro" panose="020B0503030403020204" pitchFamily="34" charset="0"/>
              </a:rPr>
              <a:t>targeted reappraisals, we can help John understand that it was likely not his fault</a:t>
            </a:r>
            <a:endParaRPr lang="en-US" sz="1400" b="0" i="1" u="none" strike="noStrike" dirty="0">
              <a:solidFill>
                <a:srgbClr val="980000"/>
              </a:solidFill>
              <a:effectLst/>
              <a:latin typeface="Source Sans Pro" panose="020B0503030403020204" pitchFamily="34" charset="0"/>
            </a:endParaRPr>
          </a:p>
          <a:p>
            <a:pPr rtl="0" fontAlgn="base">
              <a:buFont typeface="Arial" panose="020B0604020202020204" pitchFamily="34" charset="0"/>
              <a:buChar char="•"/>
            </a:pPr>
            <a:r>
              <a:rPr lang="en-US" sz="1800" b="0" i="0" u="none" strike="noStrike" dirty="0">
                <a:solidFill>
                  <a:srgbClr val="595959"/>
                </a:solidFill>
                <a:effectLst/>
                <a:latin typeface="Source Sans Pro" panose="020B0503030403020204" pitchFamily="34" charset="0"/>
              </a:rPr>
              <a:t>🤬Angry if he evaluated it to be </a:t>
            </a:r>
            <a:r>
              <a:rPr lang="en-US" sz="1800" b="0" i="1" u="sng" strike="noStrike" dirty="0">
                <a:solidFill>
                  <a:srgbClr val="595959"/>
                </a:solidFill>
                <a:effectLst/>
                <a:latin typeface="Source Sans Pro" panose="020B0503030403020204" pitchFamily="34" charset="0"/>
              </a:rPr>
              <a:t>unfair and due to someone else's intentional actions</a:t>
            </a:r>
            <a:endParaRPr lang="en-US" sz="1800" b="0" i="0" u="none" strike="noStrike" dirty="0">
              <a:solidFill>
                <a:srgbClr val="595959"/>
              </a:solidFill>
              <a:effectLst/>
              <a:latin typeface="Source Sans Pro" panose="020B0503030403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980000"/>
                </a:solidFill>
                <a:effectLst/>
                <a:latin typeface="Source Sans Pro" panose="020B0503030403020204" pitchFamily="34" charset="0"/>
              </a:rPr>
              <a:t>With targeted reappraisals, we can help John work through his perceptions of “unfairness”</a:t>
            </a:r>
            <a:endParaRPr lang="en-US" sz="1400" b="0" i="1" u="none" strike="noStrike" dirty="0">
              <a:solidFill>
                <a:srgbClr val="980000"/>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156766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5255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D37D853-420D-C980-43E2-A3BBB815F33B}"/>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B58AD67C-35C8-8980-3791-58C042C2B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63BD5FBC-AB77-7DE0-DEA4-3BB9F35739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8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73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4463B-C8E8-B8F5-97E5-24188FF69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BB2DD-D070-6A4F-A875-E07F2DEAE7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E3E2E58-C4AF-7F9F-A699-BBD82691894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57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D277-0508-8EF6-9824-F2015C3C8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322F3-C090-4C60-4ACD-0580A0A5A2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220405-B654-7126-125C-5141E3B8CC7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26477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37D6A43-4577-C870-14D4-FD0AD680AFE1}"/>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82CB11E0-A719-B822-1409-CEC7FDBD7E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53EED5CF-FC52-3114-1912-5154DEE41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90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2"/>
                </a:solidFill>
                <a:latin typeface="Source Sans Pro"/>
                <a:ea typeface="Source Sans Pro"/>
              </a:rPr>
              <a:t>CoT gives strong performance benefits primarily on tasks involving math or logic, with much smaller gains on other types of tasks that involve non-symbolic reasoning, such as commonsense, language understanding, and reading comprehension</a:t>
            </a:r>
          </a:p>
          <a:p>
            <a:endParaRPr lang="en-US" dirty="0"/>
          </a:p>
        </p:txBody>
      </p:sp>
    </p:spTree>
    <p:extLst>
      <p:ext uri="{BB962C8B-B14F-4D97-AF65-F5344CB8AC3E}">
        <p14:creationId xmlns:p14="http://schemas.microsoft.com/office/powerpoint/2010/main" val="3248029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8199d9276_9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348199d9276_9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BC7B9733-6657-8763-B405-EA84178058BD}"/>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688672FB-6E47-14B1-7DAA-E10C8B7BD5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31BB42FC-40C8-D7E6-1CA6-552EE5F9BE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021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6B1DAB5-F0A0-6CD6-C706-08FEE6E209E5}"/>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86DCAA1E-6D31-F98B-CF89-AE344FA9E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E4A9026-4C18-7EAE-AAE7-6E8BB38B4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099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48199d9276_9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48199d9276_9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740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BB17AC0B-51DD-FC4E-5B3E-3A5F22F43E6D}"/>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6D582FD1-B82D-632E-E71D-5570EECE5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E306815D-AD42-6D57-6CA5-53351599B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97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596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Oracle example to the example conversation</a:t>
            </a:r>
          </a:p>
        </p:txBody>
      </p:sp>
    </p:spTree>
    <p:extLst>
      <p:ext uri="{BB962C8B-B14F-4D97-AF65-F5344CB8AC3E}">
        <p14:creationId xmlns:p14="http://schemas.microsoft.com/office/powerpoint/2010/main" val="99846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1298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48199d9276_9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48199d9276_9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9E0D8861-4B96-B774-EE31-4F3A94D17E69}"/>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EB71B58D-83DB-AEE9-43D0-78B496A6A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BF07E366-5324-96B0-E821-6727EC168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8199d9276_9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E070CCD-A54E-509E-2A14-8816C18A416A}"/>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2EA2C23D-5A20-053E-1CC4-EAEAB36B87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6E0D9266-7301-A63C-B9BE-AC1B7B4BFC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79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6114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8199d9276_9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48199d9276_9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T Austin"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1"/>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2"/>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800"/>
              <a:buNone/>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9" name="Google Shape;29;p5"/>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7"/>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9" name="Google Shape;49;p9"/>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10"/>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374875" y="0"/>
            <a:ext cx="1646271"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11700" y="1802200"/>
            <a:ext cx="8520600" cy="769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Towards Emotionally-Intelligent AI Systems</a:t>
            </a:r>
            <a:endParaRPr sz="3200" dirty="0"/>
          </a:p>
        </p:txBody>
      </p:sp>
      <p:sp>
        <p:nvSpPr>
          <p:cNvPr id="67" name="Google Shape;67;p13"/>
          <p:cNvSpPr txBox="1">
            <a:spLocks noGrp="1"/>
          </p:cNvSpPr>
          <p:nvPr>
            <p:ph type="subTitle" idx="1"/>
          </p:nvPr>
        </p:nvSpPr>
        <p:spPr>
          <a:xfrm>
            <a:off x="311700" y="2772400"/>
            <a:ext cx="8520600" cy="155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dirty="0">
                <a:latin typeface="Source Sans Pro"/>
                <a:ea typeface="Source Sans Pro"/>
                <a:cs typeface="Source Sans Pro"/>
                <a:sym typeface="Source Sans Pro"/>
              </a:rPr>
              <a:t>Hongli Zhan</a:t>
            </a:r>
            <a:endParaRPr dirty="0">
              <a:latin typeface="Source Sans Pro"/>
              <a:ea typeface="Source Sans Pro"/>
              <a:cs typeface="Source Sans Pro"/>
              <a:sym typeface="Source Sans Pro"/>
            </a:endParaRPr>
          </a:p>
          <a:p>
            <a:pPr marL="0" lvl="0" indent="0" algn="ctr" rtl="0">
              <a:spcBef>
                <a:spcPts val="1000"/>
              </a:spcBef>
              <a:spcAft>
                <a:spcPts val="0"/>
              </a:spcAft>
              <a:buNone/>
            </a:pPr>
            <a:r>
              <a:rPr lang="en" sz="1800" dirty="0">
                <a:latin typeface="Source Sans Pro"/>
                <a:ea typeface="Source Sans Pro"/>
                <a:cs typeface="Source Sans Pro"/>
                <a:sym typeface="Source Sans Pro"/>
              </a:rPr>
              <a:t>Ph.D. Prospectus Defense</a:t>
            </a:r>
            <a:endParaRPr sz="1800" dirty="0">
              <a:latin typeface="Source Sans Pro"/>
              <a:ea typeface="Source Sans Pro"/>
              <a:cs typeface="Source Sans Pro"/>
              <a:sym typeface="Source Sans Pro"/>
            </a:endParaRPr>
          </a:p>
          <a:p>
            <a:pPr marL="0" lvl="0" indent="0" algn="ctr" rtl="0">
              <a:spcBef>
                <a:spcPts val="1000"/>
              </a:spcBef>
              <a:spcAft>
                <a:spcPts val="1000"/>
              </a:spcAft>
              <a:buNone/>
            </a:pPr>
            <a:r>
              <a:rPr lang="en" sz="1800" dirty="0">
                <a:latin typeface="Source Sans Pro"/>
                <a:ea typeface="Source Sans Pro"/>
                <a:cs typeface="Source Sans Pro"/>
                <a:sym typeface="Source Sans Pro"/>
              </a:rPr>
              <a:t>The University of Texas at Austin</a:t>
            </a:r>
            <a:endParaRPr sz="1800" dirty="0">
              <a:latin typeface="Source Sans Pro"/>
              <a:ea typeface="Source Sans Pro"/>
              <a:cs typeface="Source Sans Pro"/>
              <a:sym typeface="Source Sans Pro"/>
            </a:endParaRPr>
          </a:p>
        </p:txBody>
      </p:sp>
      <p:sp>
        <p:nvSpPr>
          <p:cNvPr id="68" name="Google Shape;68;p13"/>
          <p:cNvSpPr txBox="1"/>
          <p:nvPr/>
        </p:nvSpPr>
        <p:spPr>
          <a:xfrm>
            <a:off x="7846200" y="4743300"/>
            <a:ext cx="12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April 22, 2025</a:t>
            </a:r>
            <a:endParaRPr dirty="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9A09-4601-D352-5616-B997B0804255}"/>
              </a:ext>
            </a:extLst>
          </p:cNvPr>
          <p:cNvSpPr>
            <a:spLocks noGrp="1"/>
          </p:cNvSpPr>
          <p:nvPr>
            <p:ph type="title"/>
          </p:nvPr>
        </p:nvSpPr>
        <p:spPr/>
        <p:txBody>
          <a:bodyPr/>
          <a:lstStyle/>
          <a:p>
            <a:r>
              <a:rPr lang="en" dirty="0"/>
              <a:t>Results: Likert Scales</a:t>
            </a:r>
            <a:endParaRPr lang="en-US" dirty="0"/>
          </a:p>
        </p:txBody>
      </p:sp>
      <p:sp>
        <p:nvSpPr>
          <p:cNvPr id="4" name="Slide Number Placeholder 3">
            <a:extLst>
              <a:ext uri="{FF2B5EF4-FFF2-40B4-BE49-F238E27FC236}">
                <a16:creationId xmlns:a16="http://schemas.microsoft.com/office/drawing/2014/main" id="{7DCC533D-7CD6-203C-1C4E-8669B12741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5" name="Chart 4">
            <a:extLst>
              <a:ext uri="{FF2B5EF4-FFF2-40B4-BE49-F238E27FC236}">
                <a16:creationId xmlns:a16="http://schemas.microsoft.com/office/drawing/2014/main" id="{C5DD9587-F372-5B6C-E51E-E1BFD385DBE9}"/>
              </a:ext>
            </a:extLst>
          </p:cNvPr>
          <p:cNvGraphicFramePr/>
          <p:nvPr>
            <p:extLst>
              <p:ext uri="{D42A27DB-BD31-4B8C-83A1-F6EECF244321}">
                <p14:modId xmlns:p14="http://schemas.microsoft.com/office/powerpoint/2010/main" val="2055308609"/>
              </p:ext>
            </p:extLst>
          </p:nvPr>
        </p:nvGraphicFramePr>
        <p:xfrm>
          <a:off x="1371789" y="1675495"/>
          <a:ext cx="6314929" cy="305758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72BF45A-50A4-301D-77DB-9374CF8DF80D}"/>
              </a:ext>
            </a:extLst>
          </p:cNvPr>
          <p:cNvSpPr txBox="1"/>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7" name="Text Placeholder 2">
            <a:extLst>
              <a:ext uri="{FF2B5EF4-FFF2-40B4-BE49-F238E27FC236}">
                <a16:creationId xmlns:a16="http://schemas.microsoft.com/office/drawing/2014/main" id="{475A1A80-0DCE-E69A-A38B-7C4ADA926E78}"/>
              </a:ext>
            </a:extLst>
          </p:cNvPr>
          <p:cNvSpPr>
            <a:spLocks noGrp="1"/>
          </p:cNvSpPr>
          <p:nvPr>
            <p:ph type="body" idx="1"/>
          </p:nvPr>
        </p:nvSpPr>
        <p:spPr>
          <a:xfrm>
            <a:off x="311700" y="1152475"/>
            <a:ext cx="8435108" cy="3416400"/>
          </a:xfrm>
        </p:spPr>
        <p:txBody>
          <a:bodyPr/>
          <a:lstStyle/>
          <a:p>
            <a:r>
              <a:rPr lang="en-US" dirty="0"/>
              <a:t>We then evaluated the accuracy of various LLMs in identifying these appraisals</a:t>
            </a:r>
          </a:p>
        </p:txBody>
      </p:sp>
    </p:spTree>
    <p:extLst>
      <p:ext uri="{BB962C8B-B14F-4D97-AF65-F5344CB8AC3E}">
        <p14:creationId xmlns:p14="http://schemas.microsoft.com/office/powerpoint/2010/main" val="288730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7321-FA0C-B787-0F24-44699357D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04E70-F476-2A1A-3143-3D9CD26F37B1}"/>
              </a:ext>
            </a:extLst>
          </p:cNvPr>
          <p:cNvSpPr>
            <a:spLocks noGrp="1"/>
          </p:cNvSpPr>
          <p:nvPr>
            <p:ph type="title"/>
          </p:nvPr>
        </p:nvSpPr>
        <p:spPr>
          <a:xfrm>
            <a:off x="311700" y="766354"/>
            <a:ext cx="8520600" cy="2586446"/>
          </a:xfrm>
        </p:spPr>
        <p:txBody>
          <a:bodyPr>
            <a:noAutofit/>
          </a:bodyPr>
          <a:lstStyle/>
          <a:p>
            <a:r>
              <a:rPr lang="en-US" dirty="0"/>
              <a:t>LLMs are able to identify appraisals of emotions (without additional training)</a:t>
            </a:r>
          </a:p>
        </p:txBody>
      </p:sp>
      <p:sp>
        <p:nvSpPr>
          <p:cNvPr id="3" name="Slide Number Placeholder 2">
            <a:extLst>
              <a:ext uri="{FF2B5EF4-FFF2-40B4-BE49-F238E27FC236}">
                <a16:creationId xmlns:a16="http://schemas.microsoft.com/office/drawing/2014/main" id="{42F11C3B-FF65-15D9-66A4-D3470DA49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 name="Picture 9">
            <a:extLst>
              <a:ext uri="{FF2B5EF4-FFF2-40B4-BE49-F238E27FC236}">
                <a16:creationId xmlns:a16="http://schemas.microsoft.com/office/drawing/2014/main" id="{B6238E65-CFD1-7773-9AD7-8F7813B5886E}"/>
              </a:ext>
            </a:extLst>
          </p:cNvPr>
          <p:cNvPicPr>
            <a:picLocks noChangeAspect="1"/>
          </p:cNvPicPr>
          <p:nvPr/>
        </p:nvPicPr>
        <p:blipFill>
          <a:blip r:embed="rId2"/>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D8EF9F5E-0C11-D4BC-5AA9-8C4B92316008}"/>
              </a:ext>
            </a:extLst>
          </p:cNvPr>
          <p:cNvSpPr txBox="1"/>
          <p:nvPr/>
        </p:nvSpPr>
        <p:spPr>
          <a:xfrm>
            <a:off x="1591473" y="3149657"/>
            <a:ext cx="6880985" cy="707886"/>
          </a:xfrm>
          <a:prstGeom prst="rect">
            <a:avLst/>
          </a:prstGeom>
          <a:noFill/>
        </p:spPr>
        <p:txBody>
          <a:bodyPr wrap="square">
            <a:spAutoFit/>
          </a:bodyPr>
          <a:lstStyle/>
          <a:p>
            <a:r>
              <a:rPr lang="en-US" sz="2000" b="1" dirty="0">
                <a:solidFill>
                  <a:srgbClr val="A03223"/>
                </a:solidFill>
                <a:latin typeface="Source Sans Pro" panose="020B0503030403020204" pitchFamily="34" charset="0"/>
              </a:rPr>
              <a:t>⇨ Can we leverage this emotion understanding capability of LLMs to </a:t>
            </a:r>
            <a:r>
              <a:rPr lang="en-US" sz="2000" b="1" dirty="0">
                <a:solidFill>
                  <a:srgbClr val="A03223"/>
                </a:solidFill>
                <a:latin typeface="Source Sans Pro" panose="020B0503030403020204" pitchFamily="34" charset="0"/>
                <a:sym typeface="Source Sans Pro"/>
              </a:rPr>
              <a:t>do good to humans?</a:t>
            </a:r>
          </a:p>
        </p:txBody>
      </p:sp>
    </p:spTree>
    <p:extLst>
      <p:ext uri="{BB962C8B-B14F-4D97-AF65-F5344CB8AC3E}">
        <p14:creationId xmlns:p14="http://schemas.microsoft.com/office/powerpoint/2010/main" val="396555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23"/>
          <p:cNvGrpSpPr/>
          <p:nvPr/>
        </p:nvGrpSpPr>
        <p:grpSpPr>
          <a:xfrm>
            <a:off x="-163796" y="1521568"/>
            <a:ext cx="9564283" cy="2021483"/>
            <a:chOff x="-163795" y="2207368"/>
            <a:chExt cx="9564283" cy="2021483"/>
          </a:xfrm>
        </p:grpSpPr>
        <p:sp>
          <p:nvSpPr>
            <p:cNvPr id="205" name="Google Shape;205;p23"/>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06" name="Google Shape;206;p23"/>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07" name="Google Shape;207;p23"/>
          <p:cNvGrpSpPr/>
          <p:nvPr/>
        </p:nvGrpSpPr>
        <p:grpSpPr>
          <a:xfrm>
            <a:off x="249975" y="370813"/>
            <a:ext cx="2694600" cy="1766234"/>
            <a:chOff x="249975" y="904213"/>
            <a:chExt cx="2694600" cy="1766234"/>
          </a:xfrm>
        </p:grpSpPr>
        <p:grpSp>
          <p:nvGrpSpPr>
            <p:cNvPr id="208" name="Google Shape;208;p23"/>
            <p:cNvGrpSpPr/>
            <p:nvPr/>
          </p:nvGrpSpPr>
          <p:grpSpPr>
            <a:xfrm>
              <a:off x="249975" y="904213"/>
              <a:ext cx="2694600" cy="1766234"/>
              <a:chOff x="543364" y="730690"/>
              <a:chExt cx="3592800" cy="2354979"/>
            </a:xfrm>
          </p:grpSpPr>
          <p:grpSp>
            <p:nvGrpSpPr>
              <p:cNvPr id="209" name="Google Shape;209;p23"/>
              <p:cNvGrpSpPr/>
              <p:nvPr/>
            </p:nvGrpSpPr>
            <p:grpSpPr>
              <a:xfrm>
                <a:off x="1170556" y="1776622"/>
                <a:ext cx="847818" cy="1309047"/>
                <a:chOff x="2020971" y="2726929"/>
                <a:chExt cx="2331733" cy="3600240"/>
              </a:xfrm>
            </p:grpSpPr>
            <p:sp>
              <p:nvSpPr>
                <p:cNvPr id="210" name="Google Shape;210;p23"/>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11" name="Google Shape;211;p23"/>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12" name="Google Shape;212;p23"/>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13" name="Google Shape;213;p23"/>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 name="Group 1">
            <a:extLst>
              <a:ext uri="{FF2B5EF4-FFF2-40B4-BE49-F238E27FC236}">
                <a16:creationId xmlns:a16="http://schemas.microsoft.com/office/drawing/2014/main" id="{1FF38EF5-471B-85F1-E4D7-FCDC11E75B1B}"/>
              </a:ext>
            </a:extLst>
          </p:cNvPr>
          <p:cNvGrpSpPr/>
          <p:nvPr/>
        </p:nvGrpSpPr>
        <p:grpSpPr>
          <a:xfrm>
            <a:off x="1224199" y="3108960"/>
            <a:ext cx="3593856" cy="1734321"/>
            <a:chOff x="1224199" y="3026664"/>
            <a:chExt cx="3593856" cy="1734321"/>
          </a:xfrm>
        </p:grpSpPr>
        <p:grpSp>
          <p:nvGrpSpPr>
            <p:cNvPr id="215" name="Google Shape;215;p23"/>
            <p:cNvGrpSpPr/>
            <p:nvPr/>
          </p:nvGrpSpPr>
          <p:grpSpPr>
            <a:xfrm>
              <a:off x="3828693" y="3116630"/>
              <a:ext cx="635863" cy="1011070"/>
              <a:chOff x="9340220" y="628208"/>
              <a:chExt cx="2331733" cy="3707628"/>
            </a:xfrm>
          </p:grpSpPr>
          <p:sp>
            <p:nvSpPr>
              <p:cNvPr id="216" name="Google Shape;216;p23"/>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17" name="Google Shape;217;p23"/>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18" name="Google Shape;218;p23"/>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219" name="Google Shape;219;p23"/>
            <p:cNvSpPr txBox="1"/>
            <p:nvPr/>
          </p:nvSpPr>
          <p:spPr>
            <a:xfrm>
              <a:off x="1224199" y="3026664"/>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US" b="1" i="1" dirty="0">
                  <a:solidFill>
                    <a:srgbClr val="C00000"/>
                  </a:solidFill>
                  <a:latin typeface="Source Sans Pro"/>
                  <a:ea typeface="Source Sans Pro"/>
                  <a:cs typeface="Source Sans Pro"/>
                  <a:sym typeface="Source Sans Pro"/>
                </a:rPr>
                <a:t>Next Step</a:t>
              </a:r>
              <a:r>
                <a:rPr lang="en-US" dirty="0">
                  <a:solidFill>
                    <a:schemeClr val="dk2"/>
                  </a:solidFill>
                  <a:latin typeface="Source Sans Pro"/>
                  <a:ea typeface="Source Sans Pro"/>
                  <a:cs typeface="Source Sans Pro"/>
                  <a:sym typeface="Source Sans Pro"/>
                </a:rPr>
                <a:t>: Evaluating Reasoning Models’ Capability on Emotion Tasks</a:t>
              </a:r>
            </a:p>
          </p:txBody>
        </p:sp>
      </p:grpSp>
      <p:grpSp>
        <p:nvGrpSpPr>
          <p:cNvPr id="220" name="Google Shape;220;p23"/>
          <p:cNvGrpSpPr/>
          <p:nvPr/>
        </p:nvGrpSpPr>
        <p:grpSpPr>
          <a:xfrm>
            <a:off x="6620400" y="3246227"/>
            <a:ext cx="2295000" cy="1840273"/>
            <a:chOff x="2592100" y="2950977"/>
            <a:chExt cx="2295000" cy="1840273"/>
          </a:xfrm>
        </p:grpSpPr>
        <p:grpSp>
          <p:nvGrpSpPr>
            <p:cNvPr id="221" name="Google Shape;221;p23"/>
            <p:cNvGrpSpPr/>
            <p:nvPr/>
          </p:nvGrpSpPr>
          <p:grpSpPr>
            <a:xfrm>
              <a:off x="3654698" y="2950977"/>
              <a:ext cx="635863" cy="1011071"/>
              <a:chOff x="6254378" y="2903607"/>
              <a:chExt cx="2331733" cy="3707632"/>
            </a:xfrm>
          </p:grpSpPr>
          <p:sp>
            <p:nvSpPr>
              <p:cNvPr id="222" name="Google Shape;222;p23"/>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23" name="Google Shape;223;p23"/>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24" name="Google Shape;224;p23"/>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25" name="Google Shape;225;p23"/>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226" name="Google Shape;226;p23"/>
          <p:cNvGrpSpPr/>
          <p:nvPr/>
        </p:nvGrpSpPr>
        <p:grpSpPr>
          <a:xfrm>
            <a:off x="6435369" y="1764862"/>
            <a:ext cx="635864" cy="981785"/>
            <a:chOff x="1787169" y="1612462"/>
            <a:chExt cx="635864" cy="981785"/>
          </a:xfrm>
        </p:grpSpPr>
        <p:grpSp>
          <p:nvGrpSpPr>
            <p:cNvPr id="228" name="Google Shape;228;p23"/>
            <p:cNvGrpSpPr/>
            <p:nvPr/>
          </p:nvGrpSpPr>
          <p:grpSpPr>
            <a:xfrm>
              <a:off x="1787169" y="1612462"/>
              <a:ext cx="635864" cy="981785"/>
              <a:chOff x="5932962" y="2447501"/>
              <a:chExt cx="2331733" cy="3600240"/>
            </a:xfrm>
          </p:grpSpPr>
          <p:sp>
            <p:nvSpPr>
              <p:cNvPr id="229" name="Google Shape;229;p23"/>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30" name="Google Shape;230;p23"/>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32" name="Google Shape;232;p23"/>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233" name="Google Shape;2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3" name="Google Shape;100;p14">
            <a:extLst>
              <a:ext uri="{FF2B5EF4-FFF2-40B4-BE49-F238E27FC236}">
                <a16:creationId xmlns:a16="http://schemas.microsoft.com/office/drawing/2014/main" id="{0B1F1E5A-FB60-4566-BBCE-8AAE4233C797}"/>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5C81FD9-0100-D159-0E81-284F0038DB8F}"/>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F0A97F98-1140-A114-43E8-6BD2E7F2AE7A}"/>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(a)</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Large Language Models are Capable of Offering Cognitive Reappraisal, if Guided</a:t>
            </a:r>
          </a:p>
        </p:txBody>
      </p:sp>
      <p:sp>
        <p:nvSpPr>
          <p:cNvPr id="142" name="Google Shape;142;p16">
            <a:extLst>
              <a:ext uri="{FF2B5EF4-FFF2-40B4-BE49-F238E27FC236}">
                <a16:creationId xmlns:a16="http://schemas.microsoft.com/office/drawing/2014/main" id="{59A3033D-1B6C-0834-F7D1-E87AC3A27FA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43" name="Google Shape;143;p16">
            <a:extLst>
              <a:ext uri="{FF2B5EF4-FFF2-40B4-BE49-F238E27FC236}">
                <a16:creationId xmlns:a16="http://schemas.microsoft.com/office/drawing/2014/main" id="{36972446-FF9A-8CB8-D1B3-C7ED8BE2D185}"/>
              </a:ext>
            </a:extLst>
          </p:cNvPr>
          <p:cNvSpPr txBox="1"/>
          <p:nvPr/>
        </p:nvSpPr>
        <p:spPr>
          <a:xfrm>
            <a:off x="481670" y="3038101"/>
            <a:ext cx="8180659"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Allen Zheng, Yoon Kyung Lee, Jina Suh,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 Desmond Ong</a:t>
            </a:r>
          </a:p>
          <a:p>
            <a:pPr algn="ctr">
              <a:lnSpc>
                <a:spcPct val="150000"/>
              </a:lnSpc>
            </a:pPr>
            <a:r>
              <a:rPr lang="en-US" sz="1200" dirty="0">
                <a:solidFill>
                  <a:schemeClr val="dk1"/>
                </a:solidFill>
                <a:latin typeface="Source Sans Pro"/>
                <a:ea typeface="Source Sans Pro"/>
                <a:sym typeface="Source Sans Pro"/>
              </a:rPr>
              <a:t>In </a:t>
            </a:r>
            <a:r>
              <a:rPr lang="en-US" sz="1200" i="1" dirty="0">
                <a:solidFill>
                  <a:schemeClr val="dk1"/>
                </a:solidFill>
                <a:latin typeface="Source Sans Pro"/>
                <a:ea typeface="Source Sans Pro"/>
              </a:rPr>
              <a:t>Proceedings of the First Conference on Language Modeling (COLM 2024)</a:t>
            </a:r>
            <a:endParaRPr lang="en-US" sz="1200" i="1" dirty="0">
              <a:solidFill>
                <a:schemeClr val="dk1"/>
              </a:solidFill>
              <a:latin typeface="Source Sans Pro"/>
              <a:ea typeface="Source Sans Pro"/>
              <a:sym typeface="Source Sans Pro"/>
            </a:endParaRPr>
          </a:p>
        </p:txBody>
      </p:sp>
    </p:spTree>
    <p:extLst>
      <p:ext uri="{BB962C8B-B14F-4D97-AF65-F5344CB8AC3E}">
        <p14:creationId xmlns:p14="http://schemas.microsoft.com/office/powerpoint/2010/main" val="194900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42BA83-49BF-4D98-0B43-9F1DB96968B6}"/>
              </a:ext>
            </a:extLst>
          </p:cNvPr>
          <p:cNvSpPr>
            <a:spLocks noGrp="1"/>
          </p:cNvSpPr>
          <p:nvPr>
            <p:ph type="title"/>
          </p:nvPr>
        </p:nvSpPr>
        <p:spPr>
          <a:xfrm>
            <a:off x="311700" y="445025"/>
            <a:ext cx="8520600" cy="572700"/>
          </a:xfrm>
        </p:spPr>
        <p:txBody>
          <a:bodyPr/>
          <a:lstStyle/>
          <a:p>
            <a:r>
              <a:rPr lang="en-US" dirty="0"/>
              <a:t>Targeted Reappraisal: A Toy Example</a:t>
            </a:r>
          </a:p>
        </p:txBody>
      </p:sp>
      <p:sp>
        <p:nvSpPr>
          <p:cNvPr id="3" name="Slide Number Placeholder 2">
            <a:extLst>
              <a:ext uri="{FF2B5EF4-FFF2-40B4-BE49-F238E27FC236}">
                <a16:creationId xmlns:a16="http://schemas.microsoft.com/office/drawing/2014/main" id="{C8975548-5400-E577-3E4F-5B8366AC3B21}"/>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14</a:t>
            </a:fld>
            <a:endParaRPr lang="en" sz="900"/>
          </a:p>
        </p:txBody>
      </p:sp>
      <p:pic>
        <p:nvPicPr>
          <p:cNvPr id="5" name="Graphic 4">
            <a:extLst>
              <a:ext uri="{FF2B5EF4-FFF2-40B4-BE49-F238E27FC236}">
                <a16:creationId xmlns:a16="http://schemas.microsoft.com/office/drawing/2014/main" id="{146A45DE-3FBC-80E3-4E38-96BC2DE1D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75" y="970600"/>
            <a:ext cx="8934449" cy="2919944"/>
          </a:xfrm>
          <a:prstGeom prst="rect">
            <a:avLst/>
          </a:prstGeom>
        </p:spPr>
      </p:pic>
      <p:pic>
        <p:nvPicPr>
          <p:cNvPr id="16" name="Picture 2">
            <a:extLst>
              <a:ext uri="{FF2B5EF4-FFF2-40B4-BE49-F238E27FC236}">
                <a16:creationId xmlns:a16="http://schemas.microsoft.com/office/drawing/2014/main" id="{AB819545-672C-AA4A-8BEA-68116BE62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62" y="4031172"/>
            <a:ext cx="732108" cy="7321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1E68334-F8DC-ED9A-9774-9A1F30B08231}"/>
              </a:ext>
            </a:extLst>
          </p:cNvPr>
          <p:cNvSpPr>
            <a:spLocks noGrp="1"/>
          </p:cNvSpPr>
          <p:nvPr>
            <p:ph type="body" idx="1"/>
          </p:nvPr>
        </p:nvSpPr>
        <p:spPr>
          <a:xfrm>
            <a:off x="956835" y="4015615"/>
            <a:ext cx="7789973" cy="810117"/>
          </a:xfrm>
        </p:spPr>
        <p:txBody>
          <a:bodyPr>
            <a:normAutofit/>
          </a:bodyPr>
          <a:lstStyle/>
          <a:p>
            <a:pPr>
              <a:lnSpc>
                <a:spcPct val="120000"/>
              </a:lnSpc>
            </a:pPr>
            <a:r>
              <a:rPr lang="en-US" sz="1600" dirty="0"/>
              <a:t>Can we use LLMs to achieve better </a:t>
            </a:r>
            <a:r>
              <a:rPr lang="en-US" sz="1600" b="1" dirty="0">
                <a:solidFill>
                  <a:srgbClr val="C00000"/>
                </a:solidFill>
              </a:rPr>
              <a:t>emotional well-being</a:t>
            </a:r>
            <a:r>
              <a:rPr lang="en-US" sz="1600" dirty="0"/>
              <a:t> through offering </a:t>
            </a:r>
            <a:r>
              <a:rPr lang="en-US" sz="1600" b="1" dirty="0">
                <a:solidFill>
                  <a:srgbClr val="C00000"/>
                </a:solidFill>
              </a:rPr>
              <a:t>reappraisals</a:t>
            </a:r>
            <a:r>
              <a:rPr lang="en-US" sz="1600" dirty="0"/>
              <a:t>?</a:t>
            </a:r>
          </a:p>
          <a:p>
            <a:pPr>
              <a:lnSpc>
                <a:spcPct val="120000"/>
              </a:lnSpc>
            </a:pPr>
            <a:r>
              <a:rPr lang="en-US" sz="1600" dirty="0"/>
              <a:t>    ⇨ Such an approach would be more targeted and precise</a:t>
            </a:r>
          </a:p>
        </p:txBody>
      </p:sp>
      <p:sp>
        <p:nvSpPr>
          <p:cNvPr id="2" name="TextBox 1">
            <a:extLst>
              <a:ext uri="{FF2B5EF4-FFF2-40B4-BE49-F238E27FC236}">
                <a16:creationId xmlns:a16="http://schemas.microsoft.com/office/drawing/2014/main" id="{FF44EDF2-5C1E-2739-4B22-0C052C0A5F19}"/>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347319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Graphic 5">
            <a:extLst>
              <a:ext uri="{FF2B5EF4-FFF2-40B4-BE49-F238E27FC236}">
                <a16:creationId xmlns:a16="http://schemas.microsoft.com/office/drawing/2014/main" id="{7ACD06EB-3EF7-7C0C-39B6-7593BC6C8B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56" y="1823175"/>
            <a:ext cx="9114888" cy="3070362"/>
          </a:xfrm>
          <a:prstGeom prst="rect">
            <a:avLst/>
          </a:prstGeom>
        </p:spPr>
      </p:pic>
      <p:sp>
        <p:nvSpPr>
          <p:cNvPr id="8" name="Rectangle 7">
            <a:extLst>
              <a:ext uri="{FF2B5EF4-FFF2-40B4-BE49-F238E27FC236}">
                <a16:creationId xmlns:a16="http://schemas.microsoft.com/office/drawing/2014/main" id="{71661B19-F3B1-5DFD-3D3B-ACBD9CE51486}"/>
              </a:ext>
            </a:extLst>
          </p:cNvPr>
          <p:cNvSpPr/>
          <p:nvPr/>
        </p:nvSpPr>
        <p:spPr>
          <a:xfrm>
            <a:off x="1622638" y="1858843"/>
            <a:ext cx="1288727" cy="73930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61F897-09B7-ACB1-B44A-A7CBD4143483}"/>
              </a:ext>
            </a:extLst>
          </p:cNvPr>
          <p:cNvSpPr/>
          <p:nvPr/>
        </p:nvSpPr>
        <p:spPr>
          <a:xfrm>
            <a:off x="174233" y="1858843"/>
            <a:ext cx="1097519"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3CB328-72F8-B999-8EFE-1B985E5EE849}"/>
              </a:ext>
            </a:extLst>
          </p:cNvPr>
          <p:cNvSpPr/>
          <p:nvPr/>
        </p:nvSpPr>
        <p:spPr>
          <a:xfrm>
            <a:off x="174232" y="2909659"/>
            <a:ext cx="69812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A15F18-5958-F1A4-1009-5711C9E81781}"/>
              </a:ext>
            </a:extLst>
          </p:cNvPr>
          <p:cNvSpPr/>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E195EF-E23A-1BF4-1CE1-EB8794EBD758}"/>
              </a:ext>
            </a:extLst>
          </p:cNvPr>
          <p:cNvSpPr/>
          <p:nvPr/>
        </p:nvSpPr>
        <p:spPr>
          <a:xfrm>
            <a:off x="0" y="1646136"/>
            <a:ext cx="9129444" cy="2954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302963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9C00ED2E-ACE6-5A32-CCDF-313DFBCCBDCE}"/>
              </a:ext>
            </a:extLst>
          </p:cNvPr>
          <p:cNvPicPr>
            <a:picLocks noChangeAspect="1"/>
          </p:cNvPicPr>
          <p:nvPr/>
        </p:nvPicPr>
        <p:blipFill>
          <a:blip r:embed="rId2"/>
          <a:srcRect b="79235"/>
          <a:stretch/>
        </p:blipFill>
        <p:spPr>
          <a:xfrm>
            <a:off x="1806342" y="952413"/>
            <a:ext cx="5531316" cy="836397"/>
          </a:xfrm>
          <a:prstGeom prst="rect">
            <a:avLst/>
          </a:prstGeom>
        </p:spPr>
      </p:pic>
      <p:pic>
        <p:nvPicPr>
          <p:cNvPr id="7" name="Picture 6">
            <a:extLst>
              <a:ext uri="{FF2B5EF4-FFF2-40B4-BE49-F238E27FC236}">
                <a16:creationId xmlns:a16="http://schemas.microsoft.com/office/drawing/2014/main" id="{9056C4F4-0969-19E6-F700-C13BDF70B9DE}"/>
              </a:ext>
            </a:extLst>
          </p:cNvPr>
          <p:cNvPicPr>
            <a:picLocks noChangeAspect="1"/>
          </p:cNvPicPr>
          <p:nvPr/>
        </p:nvPicPr>
        <p:blipFill>
          <a:blip r:embed="rId2"/>
          <a:srcRect t="77066"/>
          <a:stretch/>
        </p:blipFill>
        <p:spPr>
          <a:xfrm>
            <a:off x="1806342" y="4056521"/>
            <a:ext cx="5531316" cy="923729"/>
          </a:xfrm>
          <a:prstGeom prst="rect">
            <a:avLst/>
          </a:prstGeom>
        </p:spPr>
      </p:pic>
      <p:pic>
        <p:nvPicPr>
          <p:cNvPr id="8" name="Picture 7">
            <a:extLst>
              <a:ext uri="{FF2B5EF4-FFF2-40B4-BE49-F238E27FC236}">
                <a16:creationId xmlns:a16="http://schemas.microsoft.com/office/drawing/2014/main" id="{D0D18E62-A061-299B-8733-A8DFCB8057F5}"/>
              </a:ext>
            </a:extLst>
          </p:cNvPr>
          <p:cNvPicPr>
            <a:picLocks noChangeAspect="1"/>
          </p:cNvPicPr>
          <p:nvPr/>
        </p:nvPicPr>
        <p:blipFill>
          <a:blip r:embed="rId2"/>
          <a:srcRect t="62362" b="23116"/>
          <a:stretch/>
        </p:blipFill>
        <p:spPr>
          <a:xfrm>
            <a:off x="1806342" y="3453018"/>
            <a:ext cx="5531316" cy="584938"/>
          </a:xfrm>
          <a:prstGeom prst="rect">
            <a:avLst/>
          </a:prstGeom>
        </p:spPr>
      </p:pic>
      <p:pic>
        <p:nvPicPr>
          <p:cNvPr id="9" name="Picture 8">
            <a:extLst>
              <a:ext uri="{FF2B5EF4-FFF2-40B4-BE49-F238E27FC236}">
                <a16:creationId xmlns:a16="http://schemas.microsoft.com/office/drawing/2014/main" id="{BE2FA163-244C-5228-7CF0-DBBD0BDE6CB7}"/>
              </a:ext>
            </a:extLst>
          </p:cNvPr>
          <p:cNvPicPr>
            <a:picLocks noChangeAspect="1"/>
          </p:cNvPicPr>
          <p:nvPr/>
        </p:nvPicPr>
        <p:blipFill>
          <a:blip r:embed="rId2"/>
          <a:srcRect t="47099" b="37918"/>
          <a:stretch/>
        </p:blipFill>
        <p:spPr>
          <a:xfrm>
            <a:off x="1806342" y="2849514"/>
            <a:ext cx="5531316" cy="603504"/>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nvPicPr>
        <p:blipFill>
          <a:blip r:embed="rId2"/>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nvPicPr>
        <p:blipFill>
          <a:blip r:embed="rId2"/>
          <a:srcRect t="20766" b="64251"/>
          <a:stretch/>
        </p:blipFill>
        <p:spPr>
          <a:xfrm>
            <a:off x="1806342" y="1788809"/>
            <a:ext cx="5531316" cy="603505"/>
          </a:xfrm>
          <a:prstGeom prst="rect">
            <a:avLst/>
          </a:prstGeom>
        </p:spPr>
      </p:pic>
      <p:sp>
        <p:nvSpPr>
          <p:cNvPr id="15" name="Rectangle 14">
            <a:extLst>
              <a:ext uri="{FF2B5EF4-FFF2-40B4-BE49-F238E27FC236}">
                <a16:creationId xmlns:a16="http://schemas.microsoft.com/office/drawing/2014/main" id="{6A726DBE-FC7A-535F-8E6C-BD78391B2A5E}"/>
              </a:ext>
            </a:extLst>
          </p:cNvPr>
          <p:cNvSpPr/>
          <p:nvPr/>
        </p:nvSpPr>
        <p:spPr>
          <a:xfrm>
            <a:off x="1463040" y="876520"/>
            <a:ext cx="5978285" cy="4103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AC6DFC-1329-DBC1-484F-6DF5F8D84377}"/>
              </a:ext>
            </a:extLst>
          </p:cNvPr>
          <p:cNvPicPr>
            <a:picLocks noChangeAspect="1"/>
          </p:cNvPicPr>
          <p:nvPr/>
        </p:nvPicPr>
        <p:blipFill>
          <a:blip r:embed="rId3"/>
          <a:stretch>
            <a:fillRect/>
          </a:stretch>
        </p:blipFill>
        <p:spPr>
          <a:xfrm>
            <a:off x="2493806" y="97938"/>
            <a:ext cx="3916751" cy="5005578"/>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20198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Graphic 5">
            <a:extLst>
              <a:ext uri="{FF2B5EF4-FFF2-40B4-BE49-F238E27FC236}">
                <a16:creationId xmlns:a16="http://schemas.microsoft.com/office/drawing/2014/main" id="{9CB595D1-13D8-B367-4B90-6B5B9B7B3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239" y="1206316"/>
            <a:ext cx="8449522" cy="3128193"/>
          </a:xfrm>
          <a:prstGeom prst="rect">
            <a:avLst/>
          </a:prstGeom>
        </p:spPr>
      </p:pic>
      <p:sp>
        <p:nvSpPr>
          <p:cNvPr id="7" name="Rectangle 6">
            <a:extLst>
              <a:ext uri="{FF2B5EF4-FFF2-40B4-BE49-F238E27FC236}">
                <a16:creationId xmlns:a16="http://schemas.microsoft.com/office/drawing/2014/main" id="{E313DA65-34F8-06FD-C347-A3C583ECEB2B}"/>
              </a:ext>
            </a:extLst>
          </p:cNvPr>
          <p:cNvSpPr/>
          <p:nvPr/>
        </p:nvSpPr>
        <p:spPr>
          <a:xfrm>
            <a:off x="182881" y="990293"/>
            <a:ext cx="8838278" cy="701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205826-7D09-D2C7-B8C5-7F64BA7C3E87}"/>
              </a:ext>
            </a:extLst>
          </p:cNvPr>
          <p:cNvSpPr/>
          <p:nvPr/>
        </p:nvSpPr>
        <p:spPr>
          <a:xfrm>
            <a:off x="305722" y="1691640"/>
            <a:ext cx="8838278" cy="9235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EBB14-F7D8-B47C-CB43-53D8F9098A81}"/>
              </a:ext>
            </a:extLst>
          </p:cNvPr>
          <p:cNvSpPr/>
          <p:nvPr/>
        </p:nvSpPr>
        <p:spPr>
          <a:xfrm>
            <a:off x="305722" y="2615184"/>
            <a:ext cx="8838278" cy="5928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50B915-0BF9-3BC3-E046-20A4CB8AD625}"/>
              </a:ext>
            </a:extLst>
          </p:cNvPr>
          <p:cNvSpPr/>
          <p:nvPr/>
        </p:nvSpPr>
        <p:spPr>
          <a:xfrm>
            <a:off x="305722" y="3174798"/>
            <a:ext cx="8838278" cy="1278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5AD27A57-2B9E-F46D-4A11-1D94FE7B216C}"/>
              </a:ext>
            </a:extLst>
          </p:cNvPr>
          <p:cNvSpPr>
            <a:spLocks noGrp="1"/>
          </p:cNvSpPr>
          <p:nvPr>
            <p:ph type="body" idx="1"/>
          </p:nvPr>
        </p:nvSpPr>
        <p:spPr>
          <a:xfrm>
            <a:off x="305722" y="4282540"/>
            <a:ext cx="8520600" cy="773843"/>
          </a:xfrm>
        </p:spPr>
        <p:txBody>
          <a:bodyPr>
            <a:normAutofit fontScale="92500" lnSpcReduction="10000"/>
          </a:bodyPr>
          <a:lstStyle/>
          <a:p>
            <a:pPr algn="ctr"/>
            <a:r>
              <a:rPr lang="en-US" dirty="0"/>
              <a:t>Guided by RESORT , GPT4 turbo is able to zoom in on the appraisal dimension</a:t>
            </a:r>
          </a:p>
          <a:p>
            <a:pPr algn="ctr"/>
            <a:r>
              <a:rPr lang="en-US" b="1" i="1" dirty="0">
                <a:solidFill>
                  <a:srgbClr val="C00000"/>
                </a:solidFill>
              </a:rPr>
              <a:t>“emotionally-focused coping”</a:t>
            </a:r>
            <a:r>
              <a:rPr lang="en-US" dirty="0"/>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22007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None/>
            </a:pPr>
            <a:r>
              <a:rPr lang="en-US" sz="1600" dirty="0"/>
              <a:t>Evaluation done by psychologists suggest that responses from our system are:</a:t>
            </a:r>
          </a:p>
          <a:p>
            <a:pPr marL="139700" indent="0">
              <a:buNone/>
            </a:pPr>
            <a:r>
              <a:rPr lang="en-US" sz="1600" dirty="0"/>
              <a:t>(</a:t>
            </a:r>
            <a:r>
              <a:rPr lang="en-US" sz="1600" dirty="0" err="1"/>
              <a:t>i</a:t>
            </a:r>
            <a:r>
              <a:rPr lang="en-US" sz="1600" dirty="0"/>
              <a:t>) </a:t>
            </a:r>
            <a:r>
              <a:rPr lang="en-US" sz="1600" b="1" dirty="0">
                <a:solidFill>
                  <a:srgbClr val="C00000"/>
                </a:solidFill>
              </a:rPr>
              <a:t>aligned</a:t>
            </a:r>
            <a:r>
              <a:rPr lang="en-US" sz="1600" dirty="0"/>
              <a:t> (with reappraisal definitions)</a:t>
            </a:r>
          </a:p>
          <a:p>
            <a:pPr marL="139700" indent="0">
              <a:buNone/>
            </a:pPr>
            <a:r>
              <a:rPr lang="en-US" sz="1600" dirty="0"/>
              <a:t>(ii) </a:t>
            </a:r>
            <a:r>
              <a:rPr lang="en-US" sz="1600" b="1" dirty="0">
                <a:solidFill>
                  <a:srgbClr val="C00000"/>
                </a:solidFill>
              </a:rPr>
              <a:t>empathic</a:t>
            </a:r>
            <a:r>
              <a:rPr lang="en-US" sz="1600" dirty="0"/>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18</a:t>
            </a:fld>
            <a:endParaRPr lang="en" sz="900"/>
          </a:p>
        </p:txBody>
      </p:sp>
      <p:sp>
        <p:nvSpPr>
          <p:cNvPr id="16" name="TextBox 15">
            <a:extLst>
              <a:ext uri="{FF2B5EF4-FFF2-40B4-BE49-F238E27FC236}">
                <a16:creationId xmlns:a16="http://schemas.microsoft.com/office/drawing/2014/main" id="{E5AB4D26-E372-7D96-1435-C50772E27BE2}"/>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nvPicPr>
        <p:blipFill>
          <a:blip r:embed="rId3"/>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89;p40">
            <a:extLst>
              <a:ext uri="{FF2B5EF4-FFF2-40B4-BE49-F238E27FC236}">
                <a16:creationId xmlns:a16="http://schemas.microsoft.com/office/drawing/2014/main" id="{007BEB7E-EB4D-07BA-C6FE-B742BF86ED62}"/>
              </a:ext>
            </a:extLst>
          </p:cNvPr>
          <p:cNvSpPr/>
          <p:nvPr/>
        </p:nvSpPr>
        <p:spPr>
          <a:xfrm>
            <a:off x="6879164"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89;p40">
            <a:extLst>
              <a:ext uri="{FF2B5EF4-FFF2-40B4-BE49-F238E27FC236}">
                <a16:creationId xmlns:a16="http://schemas.microsoft.com/office/drawing/2014/main" id="{BF3A8880-26EE-BEFC-1875-B95BFDBDB23C}"/>
              </a:ext>
            </a:extLst>
          </p:cNvPr>
          <p:cNvSpPr/>
          <p:nvPr/>
        </p:nvSpPr>
        <p:spPr>
          <a:xfrm>
            <a:off x="8130670"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39649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nvPr>
        </p:nvSpPr>
        <p:spPr>
          <a:xfrm>
            <a:off x="311700" y="1152475"/>
            <a:ext cx="8520600" cy="3416400"/>
          </a:xfrm>
        </p:spPr>
        <p:txBody>
          <a:bodyPr/>
          <a:lstStyle/>
          <a:p>
            <a:r>
              <a:rPr lang="en-US" dirty="0"/>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19</a:t>
            </a:fld>
            <a:endParaRPr lang="en" sz="900"/>
          </a:p>
        </p:txBody>
      </p:sp>
      <p:pic>
        <p:nvPicPr>
          <p:cNvPr id="6" name="Picture 5">
            <a:extLst>
              <a:ext uri="{FF2B5EF4-FFF2-40B4-BE49-F238E27FC236}">
                <a16:creationId xmlns:a16="http://schemas.microsoft.com/office/drawing/2014/main" id="{856C5D12-8C36-2A3E-5721-CC1EF4D4016A}"/>
              </a:ext>
            </a:extLst>
          </p:cNvPr>
          <p:cNvPicPr>
            <a:picLocks noChangeAspect="1"/>
          </p:cNvPicPr>
          <p:nvPr/>
        </p:nvPicPr>
        <p:blipFill>
          <a:blip r:embed="rId2"/>
          <a:srcRect r="38559"/>
          <a:stretch/>
        </p:blipFill>
        <p:spPr>
          <a:xfrm>
            <a:off x="685800" y="1812225"/>
            <a:ext cx="4775433" cy="1921722"/>
          </a:xfrm>
          <a:prstGeom prst="rect">
            <a:avLst/>
          </a:prstGeom>
        </p:spPr>
      </p:pic>
      <p:pic>
        <p:nvPicPr>
          <p:cNvPr id="7" name="Picture 6">
            <a:extLst>
              <a:ext uri="{FF2B5EF4-FFF2-40B4-BE49-F238E27FC236}">
                <a16:creationId xmlns:a16="http://schemas.microsoft.com/office/drawing/2014/main" id="{F8514072-AFB5-D356-687C-C4F41A3CB789}"/>
              </a:ext>
            </a:extLst>
          </p:cNvPr>
          <p:cNvPicPr>
            <a:picLocks noChangeAspect="1"/>
          </p:cNvPicPr>
          <p:nvPr/>
        </p:nvPicPr>
        <p:blipFill>
          <a:blip r:embed="rId2"/>
          <a:srcRect l="61442" t="4558" r="-1" b="-4558"/>
          <a:stretch/>
        </p:blipFill>
        <p:spPr>
          <a:xfrm>
            <a:off x="5461233" y="1899814"/>
            <a:ext cx="2996967" cy="1921722"/>
          </a:xfrm>
          <a:prstGeom prst="rect">
            <a:avLst/>
          </a:prstGeom>
        </p:spPr>
      </p:pic>
      <p:sp>
        <p:nvSpPr>
          <p:cNvPr id="9" name="TextBox 8">
            <a:extLst>
              <a:ext uri="{FF2B5EF4-FFF2-40B4-BE49-F238E27FC236}">
                <a16:creationId xmlns:a16="http://schemas.microsoft.com/office/drawing/2014/main" id="{62CA4322-DA1F-7C87-60AA-3C87B4140F58}"/>
              </a:ext>
            </a:extLst>
          </p:cNvPr>
          <p:cNvSpPr txBox="1"/>
          <p:nvPr/>
        </p:nvSpPr>
        <p:spPr>
          <a:xfrm>
            <a:off x="476075" y="3915878"/>
            <a:ext cx="8191850" cy="705129"/>
          </a:xfrm>
          <a:prstGeom prst="rect">
            <a:avLst/>
          </a:prstGeom>
          <a:noFill/>
        </p:spPr>
        <p:txBody>
          <a:bodyPr wrap="square">
            <a:spAutoFit/>
          </a:bodyPr>
          <a:lstStyle/>
          <a:p>
            <a:pPr>
              <a:lnSpc>
                <a:spcPct val="114000"/>
              </a:lnSpc>
              <a:spcBef>
                <a:spcPts val="600"/>
              </a:spcBef>
              <a:spcAft>
                <a:spcPts val="600"/>
              </a:spcAft>
            </a:pPr>
            <a:r>
              <a:rPr lang="en-US" sz="1800" dirty="0">
                <a:solidFill>
                  <a:schemeClr val="dk2"/>
                </a:solidFill>
                <a:latin typeface="Source Sans Pro"/>
                <a:ea typeface="Source Sans Pro"/>
                <a:sym typeface="Source Sans Pro"/>
              </a:rPr>
              <a:t>GPT-4 demonstrates </a:t>
            </a:r>
            <a:r>
              <a:rPr lang="en-US" sz="1800" b="1" dirty="0">
                <a:solidFill>
                  <a:srgbClr val="C00000"/>
                </a:solidFill>
                <a:latin typeface="Source Sans Pro"/>
                <a:ea typeface="Source Sans Pro"/>
                <a:sym typeface="Source Sans Pro"/>
              </a:rPr>
              <a:t>moderate agreement </a:t>
            </a:r>
            <a:r>
              <a:rPr lang="en-US" sz="1800" dirty="0">
                <a:solidFill>
                  <a:schemeClr val="dk2"/>
                </a:solidFill>
                <a:latin typeface="Source Sans Pro"/>
                <a:ea typeface="Source Sans Pro"/>
                <a:sym typeface="Source Sans Pro"/>
              </a:rPr>
              <a:t>and correlation with expert psychologist evaluators, especially in terms of criteria </a:t>
            </a:r>
            <a:r>
              <a:rPr lang="en-US" sz="1800" i="1" dirty="0">
                <a:solidFill>
                  <a:schemeClr val="dk2"/>
                </a:solidFill>
                <a:latin typeface="Source Sans Pro"/>
                <a:ea typeface="Source Sans Pro"/>
                <a:sym typeface="Source Sans Pro"/>
              </a:rPr>
              <a:t>Alignment</a:t>
            </a:r>
            <a:r>
              <a:rPr lang="en-US" sz="1800" dirty="0">
                <a:solidFill>
                  <a:schemeClr val="dk2"/>
                </a:solidFill>
                <a:latin typeface="Source Sans Pro"/>
                <a:ea typeface="Source Sans Pro"/>
                <a:sym typeface="Source Sans Pro"/>
              </a:rPr>
              <a:t> as well as </a:t>
            </a:r>
            <a:r>
              <a:rPr lang="en-US" sz="1800" i="1" dirty="0">
                <a:solidFill>
                  <a:schemeClr val="dk2"/>
                </a:solidFill>
                <a:latin typeface="Source Sans Pro"/>
                <a:ea typeface="Source Sans Pro"/>
                <a:sym typeface="Source Sans Pro"/>
              </a:rPr>
              <a:t>Empathy</a:t>
            </a:r>
            <a:r>
              <a:rPr lang="en-US" sz="1800" dirty="0">
                <a:solidFill>
                  <a:schemeClr val="dk2"/>
                </a:solidFill>
                <a:latin typeface="Source Sans Pro"/>
                <a:ea typeface="Source Sans Pro"/>
                <a:sym typeface="Source Sans Pro"/>
              </a:rPr>
              <a:t>.</a:t>
            </a:r>
          </a:p>
        </p:txBody>
      </p:sp>
    </p:spTree>
    <p:extLst>
      <p:ext uri="{BB962C8B-B14F-4D97-AF65-F5344CB8AC3E}">
        <p14:creationId xmlns:p14="http://schemas.microsoft.com/office/powerpoint/2010/main" val="78318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76" name="Google Shape;76;p14"/>
          <p:cNvGrpSpPr/>
          <p:nvPr/>
        </p:nvGrpSpPr>
        <p:grpSpPr>
          <a:xfrm>
            <a:off x="249975" y="370813"/>
            <a:ext cx="2694600" cy="1766234"/>
            <a:chOff x="249975" y="904213"/>
            <a:chExt cx="2694600" cy="1766234"/>
          </a:xfrm>
        </p:grpSpPr>
        <p:grpSp>
          <p:nvGrpSpPr>
            <p:cNvPr id="77" name="Google Shape;77;p14"/>
            <p:cNvGrpSpPr/>
            <p:nvPr/>
          </p:nvGrpSpPr>
          <p:grpSpPr>
            <a:xfrm>
              <a:off x="249975" y="904213"/>
              <a:ext cx="2694600" cy="1766234"/>
              <a:chOff x="543364" y="730690"/>
              <a:chExt cx="3592800" cy="2354979"/>
            </a:xfrm>
          </p:grpSpPr>
          <p:grpSp>
            <p:nvGrpSpPr>
              <p:cNvPr id="78" name="Google Shape;78;p14"/>
              <p:cNvGrpSpPr/>
              <p:nvPr/>
            </p:nvGrpSpPr>
            <p:grpSpPr>
              <a:xfrm>
                <a:off x="1170556" y="1776622"/>
                <a:ext cx="847818" cy="1309047"/>
                <a:chOff x="2020971" y="2726929"/>
                <a:chExt cx="2331733" cy="3600240"/>
              </a:xfrm>
            </p:grpSpPr>
            <p:sp>
              <p:nvSpPr>
                <p:cNvPr id="79" name="Google Shape;79;p1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80" name="Google Shape;80;p1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81" name="Google Shape;81;p14"/>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82" name="Google Shape;82;p1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89" name="Google Shape;89;p14"/>
          <p:cNvGrpSpPr/>
          <p:nvPr/>
        </p:nvGrpSpPr>
        <p:grpSpPr>
          <a:xfrm>
            <a:off x="6620400" y="3246227"/>
            <a:ext cx="2295000" cy="1840273"/>
            <a:chOff x="2592100" y="2950977"/>
            <a:chExt cx="2295000" cy="1840273"/>
          </a:xfrm>
        </p:grpSpPr>
        <p:grpSp>
          <p:nvGrpSpPr>
            <p:cNvPr id="90" name="Google Shape;90;p14"/>
            <p:cNvGrpSpPr/>
            <p:nvPr/>
          </p:nvGrpSpPr>
          <p:grpSpPr>
            <a:xfrm>
              <a:off x="3654698" y="2950977"/>
              <a:ext cx="635863" cy="1011071"/>
              <a:chOff x="6254378" y="2903607"/>
              <a:chExt cx="2331733" cy="3707632"/>
            </a:xfrm>
          </p:grpSpPr>
          <p:sp>
            <p:nvSpPr>
              <p:cNvPr id="91" name="Google Shape;91;p14"/>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92" name="Google Shape;92;p14"/>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93" name="Google Shape;93;p14"/>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94" name="Google Shape;94;p14"/>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dk2"/>
                  </a:solidFill>
                  <a:latin typeface="Source Sans Pro"/>
                  <a:ea typeface="Source Sans Pro"/>
                  <a:cs typeface="Source Sans Pro"/>
                  <a:sym typeface="Source Sans Pro"/>
                </a:rPr>
                <a:t>Conclusion</a:t>
              </a:r>
              <a:endParaRPr b="1">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Summary of Proposed Work</a:t>
              </a:r>
              <a:endParaRPr>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Timeline</a:t>
              </a:r>
              <a:endParaRPr>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dk2"/>
                </a:solidFill>
                <a:latin typeface="Source Sans Pro"/>
                <a:ea typeface="Source Sans Pro"/>
                <a:cs typeface="Source Sans Pro"/>
                <a:sym typeface="Source Sans Pro"/>
              </a:endParaRPr>
            </a:p>
          </p:txBody>
        </p:sp>
      </p:grpSp>
      <p:grpSp>
        <p:nvGrpSpPr>
          <p:cNvPr id="95" name="Google Shape;95;p14"/>
          <p:cNvGrpSpPr/>
          <p:nvPr/>
        </p:nvGrpSpPr>
        <p:grpSpPr>
          <a:xfrm>
            <a:off x="4670618" y="657911"/>
            <a:ext cx="2759061" cy="2088736"/>
            <a:chOff x="22418" y="505511"/>
            <a:chExt cx="2759061" cy="2088736"/>
          </a:xfrm>
        </p:grpSpPr>
        <p:grpSp>
          <p:nvGrpSpPr>
            <p:cNvPr id="96" name="Google Shape;96;p14"/>
            <p:cNvGrpSpPr/>
            <p:nvPr/>
          </p:nvGrpSpPr>
          <p:grpSpPr>
            <a:xfrm>
              <a:off x="22418" y="505511"/>
              <a:ext cx="2759061" cy="2088736"/>
              <a:chOff x="239955" y="199088"/>
              <a:chExt cx="3678747" cy="2784981"/>
            </a:xfrm>
          </p:grpSpPr>
          <p:grpSp>
            <p:nvGrpSpPr>
              <p:cNvPr id="97" name="Google Shape;97;p14"/>
              <p:cNvGrpSpPr/>
              <p:nvPr/>
            </p:nvGrpSpPr>
            <p:grpSpPr>
              <a:xfrm>
                <a:off x="2592956" y="1675022"/>
                <a:ext cx="847818" cy="1309047"/>
                <a:chOff x="5932962" y="2447501"/>
                <a:chExt cx="2331733" cy="3600240"/>
              </a:xfrm>
            </p:grpSpPr>
            <p:sp>
              <p:nvSpPr>
                <p:cNvPr id="98" name="Google Shape;98;p14"/>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99" name="Google Shape;99;p14"/>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00" name="Google Shape;100;p14"/>
              <p:cNvSpPr txBox="1"/>
              <p:nvPr/>
            </p:nvSpPr>
            <p:spPr>
              <a:xfrm>
                <a:off x="239955" y="199088"/>
                <a:ext cx="3678747" cy="1651734"/>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Empowering LLM-Chatbots with More Empathy</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Surgically Making LLMs More Empathic in Multi-turn Conversations</a:t>
                </a:r>
                <a:endParaRPr dirty="0">
                  <a:solidFill>
                    <a:schemeClr val="dk2"/>
                  </a:solidFill>
                  <a:latin typeface="Source Sans Pro"/>
                  <a:ea typeface="Source Sans Pro"/>
                  <a:cs typeface="Source Sans Pro"/>
                  <a:sym typeface="Source Sans Pro"/>
                </a:endParaRPr>
              </a:p>
            </p:txBody>
          </p:sp>
        </p:grpSp>
        <p:sp>
          <p:nvSpPr>
            <p:cNvPr id="101" name="Google Shape;101;p14"/>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102" name="Google Shape;10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grpSp>
        <p:nvGrpSpPr>
          <p:cNvPr id="2" name="Google Shape;214;p23">
            <a:extLst>
              <a:ext uri="{FF2B5EF4-FFF2-40B4-BE49-F238E27FC236}">
                <a16:creationId xmlns:a16="http://schemas.microsoft.com/office/drawing/2014/main" id="{2F218F9F-C480-89EE-76DF-7C8B7D8C64B9}"/>
              </a:ext>
            </a:extLst>
          </p:cNvPr>
          <p:cNvGrpSpPr/>
          <p:nvPr/>
        </p:nvGrpSpPr>
        <p:grpSpPr>
          <a:xfrm>
            <a:off x="1224199" y="3108960"/>
            <a:ext cx="3593856" cy="1734321"/>
            <a:chOff x="1891711" y="2239396"/>
            <a:chExt cx="3593856" cy="1734321"/>
          </a:xfrm>
        </p:grpSpPr>
        <p:grpSp>
          <p:nvGrpSpPr>
            <p:cNvPr id="3" name="Google Shape;215;p23">
              <a:extLst>
                <a:ext uri="{FF2B5EF4-FFF2-40B4-BE49-F238E27FC236}">
                  <a16:creationId xmlns:a16="http://schemas.microsoft.com/office/drawing/2014/main" id="{49E76A64-238D-4775-811A-24D9DCC8C0C3}"/>
                </a:ext>
              </a:extLst>
            </p:cNvPr>
            <p:cNvGrpSpPr/>
            <p:nvPr/>
          </p:nvGrpSpPr>
          <p:grpSpPr>
            <a:xfrm>
              <a:off x="4496205" y="2330476"/>
              <a:ext cx="635863" cy="1011070"/>
              <a:chOff x="9340220" y="628208"/>
              <a:chExt cx="2331733" cy="3707628"/>
            </a:xfrm>
          </p:grpSpPr>
          <p:sp>
            <p:nvSpPr>
              <p:cNvPr id="6" name="Google Shape;216;p23">
                <a:extLst>
                  <a:ext uri="{FF2B5EF4-FFF2-40B4-BE49-F238E27FC236}">
                    <a16:creationId xmlns:a16="http://schemas.microsoft.com/office/drawing/2014/main" id="{A1A9D929-AE15-929E-A9B5-DC75CE8AE9E8}"/>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C232AF14-4BF5-16BA-04AA-858C57C69B05}"/>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4F33C5B6-E6E8-E38B-5E2B-E8949C6C3478}"/>
                </a:ext>
              </a:extLst>
            </p:cNvPr>
            <p:cNvSpPr txBox="1"/>
            <p:nvPr/>
          </p:nvSpPr>
          <p:spPr>
            <a:xfrm>
              <a:off x="4507039" y="2789926"/>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5CB4468B-BC11-F916-A4F4-E9F6E4D42012}"/>
                </a:ext>
              </a:extLst>
            </p:cNvPr>
            <p:cNvSpPr txBox="1"/>
            <p:nvPr/>
          </p:nvSpPr>
          <p:spPr>
            <a:xfrm>
              <a:off x="1891711" y="2239396"/>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a:t>
              </a:r>
              <a:r>
                <a:rPr lang="en-US" dirty="0">
                  <a:solidFill>
                    <a:schemeClr val="dk2"/>
                  </a:solidFill>
                  <a:latin typeface="Source Sans Pro"/>
                  <a:ea typeface="Source Sans Pro"/>
                  <a:cs typeface="Source Sans Pro"/>
                  <a:sym typeface="Source Sans Pro"/>
                </a:rPr>
                <a:t>Evaluating Reasoning Models’ Capability on Emotion Tasks</a:t>
              </a:r>
              <a:endParaRPr dirty="0">
                <a:solidFill>
                  <a:schemeClr val="dk2"/>
                </a:solidFill>
                <a:latin typeface="Source Sans Pro"/>
                <a:ea typeface="Source Sans Pro"/>
                <a:cs typeface="Source Sans Pro"/>
                <a:sym typeface="Source Sans Pr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48E4-32A2-F08A-5A13-EBC3A72D9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1C437-B2B2-0F6A-BBAB-282C2551C9F4}"/>
              </a:ext>
            </a:extLst>
          </p:cNvPr>
          <p:cNvSpPr>
            <a:spLocks noGrp="1"/>
          </p:cNvSpPr>
          <p:nvPr>
            <p:ph type="title"/>
          </p:nvPr>
        </p:nvSpPr>
        <p:spPr>
          <a:xfrm>
            <a:off x="311700" y="766354"/>
            <a:ext cx="8520600" cy="2586446"/>
          </a:xfrm>
        </p:spPr>
        <p:txBody>
          <a:bodyPr>
            <a:noAutofit/>
          </a:bodyPr>
          <a:lstStyle/>
          <a:p>
            <a:r>
              <a:rPr lang="en-US" dirty="0"/>
              <a:t>LLMs (under expert guidance) can generate targeted reappraisals that are both “aligned” and empathic</a:t>
            </a:r>
          </a:p>
        </p:txBody>
      </p:sp>
      <p:sp>
        <p:nvSpPr>
          <p:cNvPr id="3" name="Slide Number Placeholder 2">
            <a:extLst>
              <a:ext uri="{FF2B5EF4-FFF2-40B4-BE49-F238E27FC236}">
                <a16:creationId xmlns:a16="http://schemas.microsoft.com/office/drawing/2014/main" id="{1D21278B-B3E0-69FB-0CF6-BBEC075311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 name="Picture 9">
            <a:extLst>
              <a:ext uri="{FF2B5EF4-FFF2-40B4-BE49-F238E27FC236}">
                <a16:creationId xmlns:a16="http://schemas.microsoft.com/office/drawing/2014/main" id="{543F6744-6483-7501-6BE3-A1511F8652BA}"/>
              </a:ext>
            </a:extLst>
          </p:cNvPr>
          <p:cNvPicPr>
            <a:picLocks noChangeAspect="1"/>
          </p:cNvPicPr>
          <p:nvPr/>
        </p:nvPicPr>
        <p:blipFill>
          <a:blip r:embed="rId3"/>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9EA90CB7-2A39-D671-6D6E-892E0DA5A1FB}"/>
              </a:ext>
            </a:extLst>
          </p:cNvPr>
          <p:cNvSpPr txBox="1"/>
          <p:nvPr/>
        </p:nvSpPr>
        <p:spPr>
          <a:xfrm>
            <a:off x="1591473" y="3149657"/>
            <a:ext cx="6880985" cy="707886"/>
          </a:xfrm>
          <a:prstGeom prst="rect">
            <a:avLst/>
          </a:prstGeom>
          <a:noFill/>
        </p:spPr>
        <p:txBody>
          <a:bodyPr wrap="square">
            <a:spAutoFit/>
          </a:bodyPr>
          <a:lstStyle/>
          <a:p>
            <a:r>
              <a:rPr lang="en-US" sz="2000" dirty="0">
                <a:solidFill>
                  <a:schemeClr val="dk2"/>
                </a:solidFill>
                <a:latin typeface="Source Sans Pro"/>
                <a:ea typeface="Source Sans Pro"/>
                <a:sym typeface="Source Sans Pro"/>
              </a:rPr>
              <a:t>⇨ Is it possible to </a:t>
            </a:r>
            <a:r>
              <a:rPr lang="en-US" sz="2000" b="1" dirty="0">
                <a:solidFill>
                  <a:srgbClr val="C00000"/>
                </a:solidFill>
                <a:latin typeface="Source Sans Pro"/>
                <a:ea typeface="Source Sans Pro"/>
                <a:sym typeface="Source Sans Pro"/>
              </a:rPr>
              <a:t>automate the guiding process</a:t>
            </a:r>
            <a:r>
              <a:rPr lang="en-US" sz="2000" dirty="0">
                <a:solidFill>
                  <a:schemeClr val="dk2"/>
                </a:solidFill>
                <a:latin typeface="Source Sans Pro"/>
                <a:ea typeface="Source Sans Pro"/>
                <a:sym typeface="Source Sans Pro"/>
              </a:rPr>
              <a:t> with </a:t>
            </a:r>
            <a:r>
              <a:rPr lang="en-US" sz="2000" b="1" dirty="0">
                <a:solidFill>
                  <a:srgbClr val="C00000"/>
                </a:solidFill>
                <a:latin typeface="Source Sans Pro"/>
                <a:ea typeface="Source Sans Pro"/>
                <a:sym typeface="Source Sans Pro"/>
              </a:rPr>
              <a:t>as little human supervision as possible</a:t>
            </a:r>
            <a:r>
              <a:rPr lang="en-US" sz="2000" dirty="0">
                <a:solidFill>
                  <a:schemeClr val="dk2"/>
                </a:solidFill>
                <a:latin typeface="Source Sans Pro"/>
                <a:ea typeface="Source Sans Pro"/>
                <a:sym typeface="Source Sans Pro"/>
              </a:rPr>
              <a:t>?</a:t>
            </a:r>
          </a:p>
        </p:txBody>
      </p:sp>
    </p:spTree>
    <p:extLst>
      <p:ext uri="{BB962C8B-B14F-4D97-AF65-F5344CB8AC3E}">
        <p14:creationId xmlns:p14="http://schemas.microsoft.com/office/powerpoint/2010/main" val="272702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AC1325E-D606-1D15-8084-3572974C5FB9}"/>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9A30379D-2ECE-425E-6AE2-891327736C22}"/>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(b)</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SPRI: Aligning Large Language Models with Context-Situated Principles</a:t>
            </a:r>
          </a:p>
        </p:txBody>
      </p:sp>
      <p:sp>
        <p:nvSpPr>
          <p:cNvPr id="142" name="Google Shape;142;p16">
            <a:extLst>
              <a:ext uri="{FF2B5EF4-FFF2-40B4-BE49-F238E27FC236}">
                <a16:creationId xmlns:a16="http://schemas.microsoft.com/office/drawing/2014/main" id="{0EA75D22-9B45-A826-9B3E-ED839DF1716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43" name="Google Shape;143;p16">
            <a:extLst>
              <a:ext uri="{FF2B5EF4-FFF2-40B4-BE49-F238E27FC236}">
                <a16:creationId xmlns:a16="http://schemas.microsoft.com/office/drawing/2014/main" id="{449416FA-949C-996F-ADF6-F0294FC16785}"/>
              </a:ext>
            </a:extLst>
          </p:cNvPr>
          <p:cNvSpPr txBox="1"/>
          <p:nvPr/>
        </p:nvSpPr>
        <p:spPr>
          <a:xfrm>
            <a:off x="481670" y="3038101"/>
            <a:ext cx="8180659"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a:t>
            </a:r>
            <a:r>
              <a:rPr lang="en-US" sz="1600" dirty="0" err="1">
                <a:latin typeface="Source Sans Pro"/>
                <a:ea typeface="Source Sans Pro"/>
                <a:cs typeface="Source Sans Pro"/>
                <a:sym typeface="Source Sans Pro"/>
              </a:rPr>
              <a:t>Muneeza</a:t>
            </a:r>
            <a:r>
              <a:rPr lang="en-US" sz="1600" dirty="0">
                <a:latin typeface="Source Sans Pro"/>
                <a:ea typeface="Source Sans Pro"/>
                <a:cs typeface="Source Sans Pro"/>
                <a:sym typeface="Source Sans Pro"/>
              </a:rPr>
              <a:t> Azmat, Raya </a:t>
            </a:r>
            <a:r>
              <a:rPr lang="en-US" sz="1600" dirty="0" err="1">
                <a:latin typeface="Source Sans Pro"/>
                <a:ea typeface="Source Sans Pro"/>
                <a:cs typeface="Source Sans Pro"/>
                <a:sym typeface="Source Sans Pro"/>
              </a:rPr>
              <a:t>Horesh</a:t>
            </a:r>
            <a:r>
              <a:rPr lang="en-US" sz="1600" dirty="0">
                <a:latin typeface="Source Sans Pro"/>
                <a:ea typeface="Source Sans Pro"/>
                <a:cs typeface="Source Sans Pro"/>
                <a:sym typeface="Source Sans Pro"/>
              </a:rPr>
              <a:t>,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 Mikhail </a:t>
            </a:r>
            <a:r>
              <a:rPr lang="en-US" sz="1600" dirty="0" err="1">
                <a:latin typeface="Source Sans Pro"/>
                <a:ea typeface="Source Sans Pro"/>
                <a:cs typeface="Source Sans Pro"/>
                <a:sym typeface="Source Sans Pro"/>
              </a:rPr>
              <a:t>Yurochkin</a:t>
            </a:r>
            <a:endParaRPr lang="en-US" sz="1600" dirty="0">
              <a:latin typeface="Source Sans Pro"/>
              <a:ea typeface="Source Sans Pro"/>
              <a:cs typeface="Source Sans Pro"/>
              <a:sym typeface="Source Sans Pro"/>
            </a:endParaRPr>
          </a:p>
          <a:p>
            <a:pPr algn="ctr">
              <a:lnSpc>
                <a:spcPct val="150000"/>
              </a:lnSpc>
            </a:pPr>
            <a:r>
              <a:rPr lang="en-US" sz="1200" i="1" dirty="0">
                <a:solidFill>
                  <a:schemeClr val="dk1"/>
                </a:solidFill>
                <a:latin typeface="Source Sans Pro"/>
                <a:ea typeface="Source Sans Pro"/>
                <a:sym typeface="Source Sans Pro"/>
              </a:rPr>
              <a:t>Work started and partially done during Hongli’s internship at IBM Research</a:t>
            </a:r>
          </a:p>
        </p:txBody>
      </p:sp>
    </p:spTree>
    <p:extLst>
      <p:ext uri="{BB962C8B-B14F-4D97-AF65-F5344CB8AC3E}">
        <p14:creationId xmlns:p14="http://schemas.microsoft.com/office/powerpoint/2010/main" val="76557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Font typeface="Arial" panose="020B0604020202020204" pitchFamily="34" charset="0"/>
              <a:buChar char="•"/>
            </a:pPr>
            <a:r>
              <a:rPr lang="en-US" sz="1400" i="1" dirty="0"/>
              <a:t>Expert-written guidance </a:t>
            </a:r>
            <a:r>
              <a:rPr lang="en-US" sz="1400" dirty="0"/>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22</a:t>
            </a:fld>
            <a:endParaRPr lang="en" sz="900"/>
          </a:p>
        </p:txBody>
      </p:sp>
      <p:sp>
        <p:nvSpPr>
          <p:cNvPr id="4" name="TextBox 3">
            <a:extLst>
              <a:ext uri="{FF2B5EF4-FFF2-40B4-BE49-F238E27FC236}">
                <a16:creationId xmlns:a16="http://schemas.microsoft.com/office/drawing/2014/main" id="{A70621F4-D93B-2147-FB61-82C095F9885D}"/>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1" name="Google Shape;111;p15">
            <a:extLst>
              <a:ext uri="{FF2B5EF4-FFF2-40B4-BE49-F238E27FC236}">
                <a16:creationId xmlns:a16="http://schemas.microsoft.com/office/drawing/2014/main" id="{355D4158-0C85-BBFB-4474-38225F43E9C3}"/>
              </a:ext>
            </a:extLst>
          </p:cNvPr>
          <p:cNvPicPr preferRelativeResize="0">
            <a:picLocks noChangeAspect="1"/>
          </p:cNvPicPr>
          <p:nvPr/>
        </p:nvPicPr>
        <p:blipFill>
          <a:blip r:embed="rId3">
            <a:alphaModFix/>
          </a:blip>
          <a:stretch>
            <a:fillRect/>
          </a:stretch>
        </p:blipFill>
        <p:spPr>
          <a:xfrm>
            <a:off x="87691" y="3857384"/>
            <a:ext cx="500521" cy="500521"/>
          </a:xfrm>
          <a:prstGeom prst="rect">
            <a:avLst/>
          </a:prstGeom>
          <a:noFill/>
          <a:ln>
            <a:noFill/>
          </a:ln>
        </p:spPr>
      </p:pic>
      <p:sp>
        <p:nvSpPr>
          <p:cNvPr id="13" name="TextBox 12">
            <a:extLst>
              <a:ext uri="{FF2B5EF4-FFF2-40B4-BE49-F238E27FC236}">
                <a16:creationId xmlns:a16="http://schemas.microsoft.com/office/drawing/2014/main" id="{6F66A467-8192-B1B1-9983-48464501ECBB}"/>
              </a:ext>
            </a:extLst>
          </p:cNvPr>
          <p:cNvSpPr txBox="1"/>
          <p:nvPr/>
        </p:nvSpPr>
        <p:spPr>
          <a:xfrm>
            <a:off x="674001" y="3362249"/>
            <a:ext cx="3335937" cy="1490793"/>
          </a:xfrm>
          <a:prstGeom prst="rect">
            <a:avLst/>
          </a:prstGeom>
          <a:noFill/>
        </p:spPr>
        <p:txBody>
          <a:bodyPr wrap="square">
            <a:spAutoFit/>
          </a:bodyPr>
          <a:lstStyle/>
          <a:p>
            <a:pPr>
              <a:lnSpc>
                <a:spcPct val="115000"/>
              </a:lnSpc>
              <a:spcBef>
                <a:spcPts val="600"/>
              </a:spcBef>
              <a:spcAft>
                <a:spcPts val="600"/>
              </a:spcAft>
              <a:buClr>
                <a:schemeClr val="dk2"/>
              </a:buClr>
              <a:buSzPts val="1800"/>
            </a:pPr>
            <a:r>
              <a:rPr lang="en-US" sz="1600" dirty="0">
                <a:solidFill>
                  <a:schemeClr val="dk2"/>
                </a:solidFill>
                <a:latin typeface="Source Sans Pro"/>
                <a:ea typeface="Source Sans Pro"/>
                <a:sym typeface="Source Sans Pro"/>
              </a:rPr>
              <a:t>Can we build a framework that </a:t>
            </a:r>
            <a:r>
              <a:rPr lang="en-US" sz="1600" b="1" dirty="0">
                <a:solidFill>
                  <a:srgbClr val="C00000"/>
                </a:solidFill>
                <a:latin typeface="Source Sans Pro"/>
                <a:ea typeface="Source Sans Pro"/>
                <a:sym typeface="Source Sans Pro"/>
              </a:rPr>
              <a:t>tailors the guidance to each individual query</a:t>
            </a:r>
            <a:r>
              <a:rPr lang="en-US" sz="1600" dirty="0">
                <a:solidFill>
                  <a:schemeClr val="dk2"/>
                </a:solidFill>
                <a:latin typeface="Source Sans Pro"/>
                <a:ea typeface="Source Sans Pro"/>
                <a:sym typeface="Source Sans Pro"/>
              </a:rPr>
              <a:t>, whilst </a:t>
            </a:r>
            <a:r>
              <a:rPr lang="en-US" sz="1600" b="1" dirty="0">
                <a:solidFill>
                  <a:srgbClr val="C00000"/>
                </a:solidFill>
                <a:latin typeface="Source Sans Pro"/>
                <a:ea typeface="Source Sans Pro"/>
                <a:sym typeface="Source Sans Pro"/>
              </a:rPr>
              <a:t>minimizing the human efforts </a:t>
            </a:r>
            <a:r>
              <a:rPr lang="en-US" sz="1600" dirty="0">
                <a:solidFill>
                  <a:schemeClr val="dk2"/>
                </a:solidFill>
                <a:latin typeface="Source Sans Pro"/>
                <a:ea typeface="Source Sans Pro"/>
                <a:sym typeface="Source Sans Pro"/>
              </a:rPr>
              <a:t>needed for annotations?</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nvPicPr>
        <p:blipFill>
          <a:blip r:embed="rId4">
            <a:extLst>
              <a:ext uri="{96DAC541-7B7A-43D3-8B79-37D633B846F1}">
                <asvg:svgBlip xmlns:asvg="http://schemas.microsoft.com/office/drawing/2016/SVG/main" r:embed="rId5"/>
              </a:ext>
            </a:extLst>
          </a:blip>
          <a:srcRect b="70412"/>
          <a:stretch/>
        </p:blipFill>
        <p:spPr>
          <a:xfrm>
            <a:off x="4095727" y="909322"/>
            <a:ext cx="4380854" cy="1210423"/>
          </a:xfrm>
          <a:prstGeom prst="rect">
            <a:avLst/>
          </a:prstGeom>
        </p:spPr>
      </p:pic>
      <p:pic>
        <p:nvPicPr>
          <p:cNvPr id="14" name="Graphic 13">
            <a:extLst>
              <a:ext uri="{FF2B5EF4-FFF2-40B4-BE49-F238E27FC236}">
                <a16:creationId xmlns:a16="http://schemas.microsoft.com/office/drawing/2014/main" id="{D7EEF116-C941-7168-8E61-2299E2B088FA}"/>
              </a:ext>
            </a:extLst>
          </p:cNvPr>
          <p:cNvPicPr>
            <a:picLocks noChangeAspect="1"/>
          </p:cNvPicPr>
          <p:nvPr/>
        </p:nvPicPr>
        <p:blipFill>
          <a:blip r:embed="rId4">
            <a:extLst>
              <a:ext uri="{96DAC541-7B7A-43D3-8B79-37D633B846F1}">
                <asvg:svgBlip xmlns:asvg="http://schemas.microsoft.com/office/drawing/2016/SVG/main" r:embed="rId5"/>
              </a:ext>
            </a:extLst>
          </a:blip>
          <a:srcRect t="43587" b="27937"/>
          <a:stretch/>
        </p:blipFill>
        <p:spPr>
          <a:xfrm>
            <a:off x="4095727" y="2692445"/>
            <a:ext cx="4380854" cy="1164940"/>
          </a:xfrm>
          <a:prstGeom prst="rect">
            <a:avLst/>
          </a:prstGeom>
        </p:spPr>
      </p:pic>
      <p:pic>
        <p:nvPicPr>
          <p:cNvPr id="15" name="Graphic 14">
            <a:extLst>
              <a:ext uri="{FF2B5EF4-FFF2-40B4-BE49-F238E27FC236}">
                <a16:creationId xmlns:a16="http://schemas.microsoft.com/office/drawing/2014/main" id="{19BA4841-FF8A-FB1F-78D4-3939FA1D1B74}"/>
              </a:ext>
            </a:extLst>
          </p:cNvPr>
          <p:cNvPicPr>
            <a:picLocks noChangeAspect="1"/>
          </p:cNvPicPr>
          <p:nvPr/>
        </p:nvPicPr>
        <p:blipFill>
          <a:blip r:embed="rId4">
            <a:extLst>
              <a:ext uri="{96DAC541-7B7A-43D3-8B79-37D633B846F1}">
                <asvg:svgBlip xmlns:asvg="http://schemas.microsoft.com/office/drawing/2016/SVG/main" r:embed="rId5"/>
              </a:ext>
            </a:extLst>
          </a:blip>
          <a:srcRect t="71571"/>
          <a:stretch/>
        </p:blipFill>
        <p:spPr>
          <a:xfrm>
            <a:off x="4095727" y="3857383"/>
            <a:ext cx="4380854" cy="1163005"/>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nvPicPr>
        <p:blipFill>
          <a:blip r:embed="rId4">
            <a:extLst>
              <a:ext uri="{96DAC541-7B7A-43D3-8B79-37D633B846F1}">
                <asvg:svgBlip xmlns:asvg="http://schemas.microsoft.com/office/drawing/2016/SVG/main" r:embed="rId5"/>
              </a:ext>
            </a:extLst>
          </a:blip>
          <a:srcRect t="29588" b="56412"/>
          <a:stretch/>
        </p:blipFill>
        <p:spPr>
          <a:xfrm>
            <a:off x="4095727" y="2119744"/>
            <a:ext cx="4380854" cy="572701"/>
          </a:xfrm>
          <a:prstGeom prst="rect">
            <a:avLst/>
          </a:prstGeom>
        </p:spPr>
      </p:pic>
    </p:spTree>
    <p:extLst>
      <p:ext uri="{BB962C8B-B14F-4D97-AF65-F5344CB8AC3E}">
        <p14:creationId xmlns:p14="http://schemas.microsoft.com/office/powerpoint/2010/main" val="413612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118" name="Google Shape;118;p16"/>
          <p:cNvSpPr/>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1621360" y="2383540"/>
            <a:ext cx="274305" cy="275295"/>
          </a:xfrm>
          <a:prstGeom prst="rect">
            <a:avLst/>
          </a:prstGeom>
          <a:noFill/>
          <a:ln>
            <a:noFill/>
          </a:ln>
        </p:spPr>
      </p:pic>
      <p:sp>
        <p:nvSpPr>
          <p:cNvPr id="126" name="Google Shape;126;p16"/>
          <p:cNvSpPr/>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nvGrpSpPr>
        <p:grpSpPr>
          <a:xfrm>
            <a:off x="1928712" y="2067301"/>
            <a:ext cx="820575" cy="62481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3244974" y="3860306"/>
            <a:ext cx="736023" cy="651198"/>
            <a:chOff x="2686773" y="1403081"/>
            <a:chExt cx="981364" cy="865265"/>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3863736" y="2214529"/>
            <a:ext cx="1086689" cy="381117"/>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nvGrpSpPr>
        <p:grpSpPr>
          <a:xfrm>
            <a:off x="5415761" y="2143301"/>
            <a:ext cx="729225" cy="61127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7370133" y="3390753"/>
            <a:ext cx="630900" cy="39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7449824"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5696500" y="3390551"/>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7246650" y="3862326"/>
            <a:ext cx="785250" cy="649181"/>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8058875" y="2519976"/>
            <a:ext cx="962400" cy="21513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00" dirty="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600" dirty="0">
              <a:latin typeface="Source Sans Pro"/>
              <a:ea typeface="Source Sans Pro"/>
              <a:cs typeface="Source Sans Pro"/>
              <a:sym typeface="Source Sans Pro"/>
            </a:endParaRPr>
          </a:p>
        </p:txBody>
      </p:sp>
      <p:sp>
        <p:nvSpPr>
          <p:cNvPr id="175" name="Google Shape;175;p16"/>
          <p:cNvSpPr txBox="1"/>
          <p:nvPr/>
        </p:nvSpPr>
        <p:spPr>
          <a:xfrm>
            <a:off x="7971473" y="2197226"/>
            <a:ext cx="1119300" cy="2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 Response</a:t>
            </a:r>
            <a:endParaRPr sz="1000" b="1">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79E533DC-09D0-AF24-3FFF-710F294273E4}"/>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183" name="Google Shape;183;p17"/>
          <p:cNvSpPr txBox="1">
            <a:spLocks noGrp="1"/>
          </p:cNvSpPr>
          <p:nvPr>
            <p:ph type="body" idx="1"/>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ct val="100000"/>
            </a:pPr>
            <a:r>
              <a:rPr lang="en" dirty="0"/>
              <a:t>we provide SPRI with </a:t>
            </a:r>
            <a:r>
              <a:rPr lang="en" dirty="0">
                <a:solidFill>
                  <a:srgbClr val="980000"/>
                </a:solidFill>
              </a:rPr>
              <a:t>a single</a:t>
            </a:r>
            <a:r>
              <a:rPr lang="en" dirty="0"/>
              <a:t> oracle (expert-written) reappraisal constitution as the </a:t>
            </a:r>
            <a:r>
              <a:rPr lang="en" dirty="0">
                <a:solidFill>
                  <a:srgbClr val="980000"/>
                </a:solidFill>
              </a:rPr>
              <a:t>seed example</a:t>
            </a:r>
            <a:r>
              <a:rPr lang="en" dirty="0">
                <a:solidFill>
                  <a:schemeClr val="tx1"/>
                </a:solidFill>
              </a:rPr>
              <a:t> </a:t>
            </a:r>
            <a:r>
              <a:rPr lang="en" dirty="0"/>
              <a:t>in the initial principle-generation stage.</a:t>
            </a:r>
            <a:endParaRPr dirty="0"/>
          </a:p>
          <a:p>
            <a:pPr marL="408623" lvl="0" indent="-285750" algn="l" rtl="0">
              <a:lnSpc>
                <a:spcPct val="150000"/>
              </a:lnSpc>
              <a:spcBef>
                <a:spcPts val="0"/>
              </a:spcBef>
              <a:spcAft>
                <a:spcPts val="0"/>
              </a:spcAft>
              <a:buSzPct val="100000"/>
              <a:buFont typeface="Arial" panose="020B0604020202020204" pitchFamily="34" charset="0"/>
              <a:buChar char="•"/>
            </a:pPr>
            <a:r>
              <a:rPr lang="en" b="1" dirty="0"/>
              <a:t>Evaluation Data</a:t>
            </a:r>
            <a:r>
              <a:rPr lang="en" dirty="0"/>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ct val="100000"/>
            </a:pPr>
            <a:r>
              <a:rPr lang="en" dirty="0"/>
              <a:t>We carry out </a:t>
            </a:r>
            <a:r>
              <a:rPr lang="en" dirty="0">
                <a:solidFill>
                  <a:srgbClr val="980000"/>
                </a:solidFill>
              </a:rPr>
              <a:t>automatic evaluation</a:t>
            </a:r>
            <a:r>
              <a:rPr lang="en" dirty="0"/>
              <a:t> on all reappraisal responses elicited using </a:t>
            </a:r>
            <a:r>
              <a:rPr lang="en" dirty="0">
                <a:solidFill>
                  <a:srgbClr val="980000"/>
                </a:solidFill>
              </a:rPr>
              <a:t>GPT-4-0613</a:t>
            </a:r>
            <a:endParaRPr lang="en" dirty="0"/>
          </a:p>
          <a:p>
            <a:pPr marL="408623" indent="-285750">
              <a:lnSpc>
                <a:spcPct val="150000"/>
              </a:lnSpc>
              <a:buSzPct val="100000"/>
              <a:buFont typeface="Arial" panose="020B0604020202020204" pitchFamily="34" charset="0"/>
              <a:buChar char="•"/>
            </a:pPr>
            <a:r>
              <a:rPr lang="en-US" sz="1600" dirty="0"/>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92" name="Google Shape;192;p18"/>
          <p:cNvSpPr txBox="1">
            <a:spLocks noGrp="1"/>
          </p:cNvSpPr>
          <p:nvPr>
            <p:ph type="body" idx="1"/>
          </p:nvPr>
        </p:nvSpPr>
        <p:spPr>
          <a:xfrm>
            <a:off x="311700" y="3250925"/>
            <a:ext cx="8520600" cy="1317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dirty="0">
                <a:solidFill>
                  <a:srgbClr val="980000"/>
                </a:solidFill>
              </a:rPr>
              <a:t>SPRI consistently outperforms methods that lack access to oracle principles</a:t>
            </a:r>
            <a:r>
              <a:rPr lang="en" dirty="0"/>
              <a:t> both in terms of reappraisal alignment and perceived empathy, even though it only utilizes a single seed principle.</a:t>
            </a:r>
            <a:endParaRPr dirty="0"/>
          </a:p>
        </p:txBody>
      </p:sp>
      <p:pic>
        <p:nvPicPr>
          <p:cNvPr id="2" name="Picture 1">
            <a:extLst>
              <a:ext uri="{FF2B5EF4-FFF2-40B4-BE49-F238E27FC236}">
                <a16:creationId xmlns:a16="http://schemas.microsoft.com/office/drawing/2014/main" id="{8CD81704-B683-7DF6-DF18-E4EF85D9D239}"/>
              </a:ext>
            </a:extLst>
          </p:cNvPr>
          <p:cNvPicPr>
            <a:picLocks noChangeAspect="1"/>
          </p:cNvPicPr>
          <p:nvPr/>
        </p:nvPicPr>
        <p:blipFill>
          <a:blip r:embed="rId3"/>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nvPicPr>
        <p:blipFill>
          <a:blip r:embed="rId3"/>
          <a:srcRect t="17615" b="56079"/>
          <a:stretch/>
        </p:blipFill>
        <p:spPr>
          <a:xfrm>
            <a:off x="161916" y="1723330"/>
            <a:ext cx="8670383" cy="457200"/>
          </a:xfrm>
          <a:prstGeom prst="rect">
            <a:avLst/>
          </a:prstGeom>
        </p:spPr>
      </p:pic>
      <p:pic>
        <p:nvPicPr>
          <p:cNvPr id="5" name="Picture 4">
            <a:extLst>
              <a:ext uri="{FF2B5EF4-FFF2-40B4-BE49-F238E27FC236}">
                <a16:creationId xmlns:a16="http://schemas.microsoft.com/office/drawing/2014/main" id="{611C8B45-B02F-7810-BB30-E011634564C2}"/>
              </a:ext>
            </a:extLst>
          </p:cNvPr>
          <p:cNvPicPr>
            <a:picLocks noChangeAspect="1"/>
          </p:cNvPicPr>
          <p:nvPr/>
        </p:nvPicPr>
        <p:blipFill>
          <a:blip r:embed="rId3"/>
          <a:srcRect t="70149" b="18930"/>
          <a:stretch/>
        </p:blipFill>
        <p:spPr>
          <a:xfrm>
            <a:off x="161914" y="2637729"/>
            <a:ext cx="8670383" cy="189810"/>
          </a:xfrm>
          <a:prstGeom prst="rect">
            <a:avLst/>
          </a:prstGeom>
        </p:spPr>
      </p:pic>
      <p:pic>
        <p:nvPicPr>
          <p:cNvPr id="6" name="Picture 5">
            <a:extLst>
              <a:ext uri="{FF2B5EF4-FFF2-40B4-BE49-F238E27FC236}">
                <a16:creationId xmlns:a16="http://schemas.microsoft.com/office/drawing/2014/main" id="{5CCA11FF-1D41-67A0-E455-8BEFD5592F65}"/>
              </a:ext>
            </a:extLst>
          </p:cNvPr>
          <p:cNvPicPr>
            <a:picLocks noChangeAspect="1"/>
          </p:cNvPicPr>
          <p:nvPr/>
        </p:nvPicPr>
        <p:blipFill>
          <a:blip r:embed="rId3"/>
          <a:srcRect t="59579" b="29500"/>
          <a:stretch/>
        </p:blipFill>
        <p:spPr>
          <a:xfrm>
            <a:off x="161914" y="2447920"/>
            <a:ext cx="8670383" cy="18981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nvPicPr>
        <p:blipFill>
          <a:blip r:embed="rId3"/>
          <a:srcRect t="43844" b="40771"/>
          <a:stretch/>
        </p:blipFill>
        <p:spPr>
          <a:xfrm>
            <a:off x="161915" y="2180530"/>
            <a:ext cx="8670383" cy="267389"/>
          </a:xfrm>
          <a:prstGeom prst="rect">
            <a:avLst/>
          </a:prstGeom>
        </p:spPr>
      </p:pic>
      <p:pic>
        <p:nvPicPr>
          <p:cNvPr id="12" name="Picture 11">
            <a:extLst>
              <a:ext uri="{FF2B5EF4-FFF2-40B4-BE49-F238E27FC236}">
                <a16:creationId xmlns:a16="http://schemas.microsoft.com/office/drawing/2014/main" id="{2DA0C0E8-CF32-95FA-ADB2-0C142483D533}"/>
              </a:ext>
            </a:extLst>
          </p:cNvPr>
          <p:cNvPicPr>
            <a:picLocks noChangeAspect="1"/>
          </p:cNvPicPr>
          <p:nvPr/>
        </p:nvPicPr>
        <p:blipFill>
          <a:blip r:embed="rId3"/>
          <a:srcRect t="81071"/>
          <a:stretch/>
        </p:blipFill>
        <p:spPr>
          <a:xfrm>
            <a:off x="161914" y="2827539"/>
            <a:ext cx="8670383" cy="328994"/>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4ABA-569F-B0CA-D598-86C6F7AA2749}"/>
              </a:ext>
            </a:extLst>
          </p:cNvPr>
          <p:cNvSpPr>
            <a:spLocks noGrp="1"/>
          </p:cNvSpPr>
          <p:nvPr>
            <p:ph type="title"/>
          </p:nvPr>
        </p:nvSpPr>
        <p:spPr/>
        <p:txBody>
          <a:bodyPr/>
          <a:lstStyle/>
          <a:p>
            <a:r>
              <a:rPr lang="en-US" dirty="0"/>
              <a:t>2 Additional Tasks Evaluated</a:t>
            </a:r>
          </a:p>
        </p:txBody>
      </p:sp>
      <p:sp>
        <p:nvSpPr>
          <p:cNvPr id="3" name="Text Placeholder 2">
            <a:extLst>
              <a:ext uri="{FF2B5EF4-FFF2-40B4-BE49-F238E27FC236}">
                <a16:creationId xmlns:a16="http://schemas.microsoft.com/office/drawing/2014/main" id="{68B17FEC-3A60-9AEC-B9C6-E91B9828F223}"/>
              </a:ext>
            </a:extLst>
          </p:cNvPr>
          <p:cNvSpPr>
            <a:spLocks noGrp="1"/>
          </p:cNvSpPr>
          <p:nvPr>
            <p:ph type="body" idx="1"/>
          </p:nvPr>
        </p:nvSpPr>
        <p:spPr/>
        <p:txBody>
          <a:bodyPr/>
          <a:lstStyle/>
          <a:p>
            <a:r>
              <a:rPr lang="en-US" dirty="0"/>
              <a:t>Task 2: Instance-Specific Rubric Evaluation for LLM-as-a-Judge</a:t>
            </a:r>
          </a:p>
        </p:txBody>
      </p:sp>
      <p:sp>
        <p:nvSpPr>
          <p:cNvPr id="4" name="Slide Number Placeholder 3">
            <a:extLst>
              <a:ext uri="{FF2B5EF4-FFF2-40B4-BE49-F238E27FC236}">
                <a16:creationId xmlns:a16="http://schemas.microsoft.com/office/drawing/2014/main" id="{68BBA3F0-DAA1-10DF-B27A-3CC38A5E05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AF3E22EB-040D-00D5-DAE5-0D4CFA697114}"/>
              </a:ext>
            </a:extLst>
          </p:cNvPr>
          <p:cNvPicPr>
            <a:picLocks noChangeAspect="1"/>
          </p:cNvPicPr>
          <p:nvPr/>
        </p:nvPicPr>
        <p:blipFill>
          <a:blip r:embed="rId3"/>
          <a:stretch>
            <a:fillRect/>
          </a:stretch>
        </p:blipFill>
        <p:spPr>
          <a:xfrm>
            <a:off x="4846258" y="1778328"/>
            <a:ext cx="3986042" cy="1586844"/>
          </a:xfrm>
          <a:prstGeom prst="rect">
            <a:avLst/>
          </a:prstGeom>
        </p:spPr>
      </p:pic>
      <p:pic>
        <p:nvPicPr>
          <p:cNvPr id="6" name="Picture 5">
            <a:extLst>
              <a:ext uri="{FF2B5EF4-FFF2-40B4-BE49-F238E27FC236}">
                <a16:creationId xmlns:a16="http://schemas.microsoft.com/office/drawing/2014/main" id="{1EAE6AA7-0502-F2E9-18DE-C6B5BA70643D}"/>
              </a:ext>
            </a:extLst>
          </p:cNvPr>
          <p:cNvPicPr>
            <a:picLocks noChangeAspect="1"/>
          </p:cNvPicPr>
          <p:nvPr/>
        </p:nvPicPr>
        <p:blipFill>
          <a:blip r:embed="rId4"/>
          <a:stretch>
            <a:fillRect/>
          </a:stretch>
        </p:blipFill>
        <p:spPr>
          <a:xfrm>
            <a:off x="122842" y="1755594"/>
            <a:ext cx="4608527" cy="2813281"/>
          </a:xfrm>
          <a:prstGeom prst="rect">
            <a:avLst/>
          </a:prstGeom>
        </p:spPr>
      </p:pic>
      <p:sp>
        <p:nvSpPr>
          <p:cNvPr id="8" name="TextBox 7">
            <a:extLst>
              <a:ext uri="{FF2B5EF4-FFF2-40B4-BE49-F238E27FC236}">
                <a16:creationId xmlns:a16="http://schemas.microsoft.com/office/drawing/2014/main" id="{B41CD8F9-462C-2F88-91B6-5D266510CA20}"/>
              </a:ext>
            </a:extLst>
          </p:cNvPr>
          <p:cNvSpPr txBox="1"/>
          <p:nvPr/>
        </p:nvSpPr>
        <p:spPr>
          <a:xfrm>
            <a:off x="5026179" y="3551525"/>
            <a:ext cx="3626200" cy="916405"/>
          </a:xfrm>
          <a:prstGeom prst="rect">
            <a:avLst/>
          </a:prstGeom>
          <a:noFill/>
        </p:spPr>
        <p:txBody>
          <a:bodyPr wrap="square">
            <a:spAutoFit/>
          </a:bodyPr>
          <a:lstStyle/>
          <a:p>
            <a:pPr marL="0" lvl="0" indent="0" algn="l" rtl="0">
              <a:lnSpc>
                <a:spcPct val="114000"/>
              </a:lnSpc>
              <a:spcBef>
                <a:spcPts val="0"/>
              </a:spcBef>
              <a:spcAft>
                <a:spcPts val="1200"/>
              </a:spcAft>
              <a:buNone/>
            </a:pPr>
            <a:r>
              <a:rPr lang="en-US" sz="1600" dirty="0">
                <a:solidFill>
                  <a:schemeClr val="dk2"/>
                </a:solidFill>
                <a:latin typeface="Source Sans Pro"/>
                <a:ea typeface="Source Sans Pro"/>
              </a:rPr>
              <a:t>N</a:t>
            </a:r>
            <a:r>
              <a:rPr lang="en-US" sz="1600" dirty="0">
                <a:solidFill>
                  <a:schemeClr val="dk2"/>
                </a:solidFill>
                <a:latin typeface="Source Sans Pro"/>
                <a:ea typeface="Source Sans Pro"/>
                <a:sym typeface="Source Sans Pro"/>
              </a:rPr>
              <a:t>otably, SPRI </a:t>
            </a:r>
            <a:r>
              <a:rPr lang="en-US" sz="1600" b="1" dirty="0">
                <a:solidFill>
                  <a:srgbClr val="C00000"/>
                </a:solidFill>
                <a:latin typeface="Source Sans Pro"/>
                <a:ea typeface="Source Sans Pro"/>
                <a:sym typeface="Source Sans Pro"/>
              </a:rPr>
              <a:t>outperforms</a:t>
            </a:r>
            <a:r>
              <a:rPr lang="en-US" sz="1600" dirty="0">
                <a:solidFill>
                  <a:schemeClr val="dk2"/>
                </a:solidFill>
                <a:latin typeface="Source Sans Pro"/>
                <a:ea typeface="Source Sans Pro"/>
                <a:sym typeface="Source Sans Pro"/>
              </a:rPr>
              <a:t> the best-performing MT-Bench instance-agnostic baseline by an average of 12.1%</a:t>
            </a:r>
            <a:endParaRPr lang="en-US" sz="1200" dirty="0"/>
          </a:p>
        </p:txBody>
      </p:sp>
      <p:sp>
        <p:nvSpPr>
          <p:cNvPr id="9" name="TextBox 8">
            <a:extLst>
              <a:ext uri="{FF2B5EF4-FFF2-40B4-BE49-F238E27FC236}">
                <a16:creationId xmlns:a16="http://schemas.microsoft.com/office/drawing/2014/main" id="{1EA7FD32-3525-7F96-39C1-3D1DD69F46D1}"/>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90381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63876B-C4E2-30F5-49E2-146B1D4A5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28303-D1F5-43B5-6489-94476FF6D599}"/>
              </a:ext>
            </a:extLst>
          </p:cNvPr>
          <p:cNvSpPr>
            <a:spLocks noGrp="1"/>
          </p:cNvSpPr>
          <p:nvPr>
            <p:ph type="title"/>
          </p:nvPr>
        </p:nvSpPr>
        <p:spPr/>
        <p:txBody>
          <a:bodyPr/>
          <a:lstStyle/>
          <a:p>
            <a:r>
              <a:rPr lang="en-US" dirty="0"/>
              <a:t>2 Additional Tasks Evaluated</a:t>
            </a:r>
          </a:p>
        </p:txBody>
      </p:sp>
      <p:sp>
        <p:nvSpPr>
          <p:cNvPr id="3" name="Text Placeholder 2">
            <a:extLst>
              <a:ext uri="{FF2B5EF4-FFF2-40B4-BE49-F238E27FC236}">
                <a16:creationId xmlns:a16="http://schemas.microsoft.com/office/drawing/2014/main" id="{4597CD81-63C5-FB7D-D377-8D7DE0FDE8F3}"/>
              </a:ext>
            </a:extLst>
          </p:cNvPr>
          <p:cNvSpPr>
            <a:spLocks noGrp="1"/>
          </p:cNvSpPr>
          <p:nvPr>
            <p:ph type="body" idx="1"/>
          </p:nvPr>
        </p:nvSpPr>
        <p:spPr/>
        <p:txBody>
          <a:bodyPr/>
          <a:lstStyle/>
          <a:p>
            <a:r>
              <a:rPr lang="en-US" dirty="0"/>
              <a:t>Task 3: Generating Synthetic Data for SFT (supervised fine-tuning)</a:t>
            </a:r>
          </a:p>
        </p:txBody>
      </p:sp>
      <p:sp>
        <p:nvSpPr>
          <p:cNvPr id="4" name="Slide Number Placeholder 3">
            <a:extLst>
              <a:ext uri="{FF2B5EF4-FFF2-40B4-BE49-F238E27FC236}">
                <a16:creationId xmlns:a16="http://schemas.microsoft.com/office/drawing/2014/main" id="{BE3C6788-C6EE-CD24-C07D-F212C58007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8" name="TextBox 7">
            <a:extLst>
              <a:ext uri="{FF2B5EF4-FFF2-40B4-BE49-F238E27FC236}">
                <a16:creationId xmlns:a16="http://schemas.microsoft.com/office/drawing/2014/main" id="{3D02574C-19CC-DE03-11DE-AE22272F9CCA}"/>
              </a:ext>
            </a:extLst>
          </p:cNvPr>
          <p:cNvSpPr txBox="1"/>
          <p:nvPr/>
        </p:nvSpPr>
        <p:spPr>
          <a:xfrm>
            <a:off x="693331" y="4010291"/>
            <a:ext cx="7757336" cy="917815"/>
          </a:xfrm>
          <a:prstGeom prst="rect">
            <a:avLst/>
          </a:prstGeom>
          <a:noFill/>
        </p:spPr>
        <p:txBody>
          <a:bodyPr wrap="square">
            <a:spAutoFit/>
          </a:bodyPr>
          <a:lstStyle/>
          <a:p>
            <a:pPr marL="0" lvl="0" indent="0" algn="l" rtl="0">
              <a:lnSpc>
                <a:spcPct val="114000"/>
              </a:lnSpc>
              <a:spcBef>
                <a:spcPts val="0"/>
              </a:spcBef>
              <a:spcAft>
                <a:spcPts val="1200"/>
              </a:spcAft>
              <a:buNone/>
            </a:pPr>
            <a:r>
              <a:rPr lang="en-US" sz="1600" dirty="0">
                <a:solidFill>
                  <a:schemeClr val="dk2"/>
                </a:solidFill>
                <a:latin typeface="Source Sans Pro"/>
                <a:ea typeface="Source Sans Pro"/>
              </a:rPr>
              <a:t>SPRI </a:t>
            </a:r>
            <a:r>
              <a:rPr lang="en-US" sz="1600" b="1" dirty="0">
                <a:solidFill>
                  <a:srgbClr val="C00000"/>
                </a:solidFill>
                <a:latin typeface="Source Sans Pro"/>
                <a:ea typeface="Source Sans Pro"/>
              </a:rPr>
              <a:t>consistently outperforms </a:t>
            </a:r>
            <a:r>
              <a:rPr lang="en-US" sz="1600" dirty="0">
                <a:solidFill>
                  <a:schemeClr val="dk2"/>
                </a:solidFill>
                <a:latin typeface="Source Sans Pro"/>
                <a:ea typeface="Source Sans Pro"/>
              </a:rPr>
              <a:t>the off-the-shelf model as well as other synthetic response generation methods on the </a:t>
            </a:r>
            <a:r>
              <a:rPr lang="en-US" sz="1600" i="1" dirty="0" err="1">
                <a:solidFill>
                  <a:schemeClr val="dk2"/>
                </a:solidFill>
                <a:latin typeface="Source Sans Pro"/>
                <a:ea typeface="Source Sans Pro"/>
              </a:rPr>
              <a:t>TruthfulQA</a:t>
            </a:r>
            <a:r>
              <a:rPr lang="en-US" sz="1600" dirty="0">
                <a:solidFill>
                  <a:schemeClr val="dk2"/>
                </a:solidFill>
                <a:latin typeface="Source Sans Pro"/>
                <a:ea typeface="Source Sans Pro"/>
              </a:rPr>
              <a:t> dataset, whilst maintaining performance on other benchmarks such as </a:t>
            </a:r>
            <a:r>
              <a:rPr lang="en-US" sz="1600" i="1" dirty="0">
                <a:solidFill>
                  <a:schemeClr val="dk2"/>
                </a:solidFill>
                <a:latin typeface="Source Sans Pro"/>
                <a:ea typeface="Source Sans Pro"/>
              </a:rPr>
              <a:t>MUSR</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GPQA</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BBH</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MMLU-Pro</a:t>
            </a:r>
            <a:r>
              <a:rPr lang="en-US" sz="1600" dirty="0">
                <a:solidFill>
                  <a:schemeClr val="dk2"/>
                </a:solidFill>
                <a:latin typeface="Source Sans Pro"/>
                <a:ea typeface="Source Sans Pro"/>
              </a:rPr>
              <a:t>, and </a:t>
            </a:r>
            <a:r>
              <a:rPr lang="en-US" sz="1600" i="1" dirty="0" err="1">
                <a:solidFill>
                  <a:schemeClr val="dk2"/>
                </a:solidFill>
                <a:latin typeface="Source Sans Pro"/>
                <a:ea typeface="Source Sans Pro"/>
              </a:rPr>
              <a:t>Hellaswag</a:t>
            </a:r>
            <a:endParaRPr lang="en-US" sz="1600" i="1" dirty="0">
              <a:solidFill>
                <a:schemeClr val="dk2"/>
              </a:solidFill>
              <a:latin typeface="Source Sans Pro"/>
              <a:ea typeface="Source Sans Pro"/>
            </a:endParaRPr>
          </a:p>
        </p:txBody>
      </p:sp>
      <p:pic>
        <p:nvPicPr>
          <p:cNvPr id="7" name="Picture 6">
            <a:extLst>
              <a:ext uri="{FF2B5EF4-FFF2-40B4-BE49-F238E27FC236}">
                <a16:creationId xmlns:a16="http://schemas.microsoft.com/office/drawing/2014/main" id="{17069983-BECA-771D-7532-CDD79B8DEAA5}"/>
              </a:ext>
            </a:extLst>
          </p:cNvPr>
          <p:cNvPicPr>
            <a:picLocks noChangeAspect="1"/>
          </p:cNvPicPr>
          <p:nvPr/>
        </p:nvPicPr>
        <p:blipFill>
          <a:blip r:embed="rId3"/>
          <a:stretch>
            <a:fillRect/>
          </a:stretch>
        </p:blipFill>
        <p:spPr>
          <a:xfrm>
            <a:off x="438314" y="1671034"/>
            <a:ext cx="8267371" cy="2279606"/>
          </a:xfrm>
          <a:prstGeom prst="rect">
            <a:avLst/>
          </a:prstGeom>
        </p:spPr>
      </p:pic>
      <p:sp>
        <p:nvSpPr>
          <p:cNvPr id="9" name="TextBox 8">
            <a:extLst>
              <a:ext uri="{FF2B5EF4-FFF2-40B4-BE49-F238E27FC236}">
                <a16:creationId xmlns:a16="http://schemas.microsoft.com/office/drawing/2014/main" id="{F1796229-4728-6ADD-1BC1-168FDB9B08ED}"/>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124017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78035-9FA6-9BEC-7D35-8B8A702C8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E50B6-8A32-4E20-C1F0-7E771AFDCD81}"/>
              </a:ext>
            </a:extLst>
          </p:cNvPr>
          <p:cNvSpPr>
            <a:spLocks noGrp="1"/>
          </p:cNvSpPr>
          <p:nvPr>
            <p:ph type="title"/>
          </p:nvPr>
        </p:nvSpPr>
        <p:spPr>
          <a:xfrm>
            <a:off x="311700" y="766354"/>
            <a:ext cx="8520600" cy="2586446"/>
          </a:xfrm>
        </p:spPr>
        <p:txBody>
          <a:bodyPr>
            <a:noAutofit/>
          </a:bodyPr>
          <a:lstStyle/>
          <a:p>
            <a:r>
              <a:rPr lang="en-US" dirty="0"/>
              <a:t>LLMs Do Well on These Emotion Tasks!</a:t>
            </a:r>
          </a:p>
        </p:txBody>
      </p:sp>
      <p:sp>
        <p:nvSpPr>
          <p:cNvPr id="3" name="Slide Number Placeholder 2">
            <a:extLst>
              <a:ext uri="{FF2B5EF4-FFF2-40B4-BE49-F238E27FC236}">
                <a16:creationId xmlns:a16="http://schemas.microsoft.com/office/drawing/2014/main" id="{E8108656-A48B-A8D4-0D67-5E9C67370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0" name="Picture 9">
            <a:extLst>
              <a:ext uri="{FF2B5EF4-FFF2-40B4-BE49-F238E27FC236}">
                <a16:creationId xmlns:a16="http://schemas.microsoft.com/office/drawing/2014/main" id="{F1B25173-A158-86C6-980C-FF65D86FD76E}"/>
              </a:ext>
            </a:extLst>
          </p:cNvPr>
          <p:cNvPicPr>
            <a:picLocks noChangeAspect="1"/>
          </p:cNvPicPr>
          <p:nvPr/>
        </p:nvPicPr>
        <p:blipFill>
          <a:blip r:embed="rId3"/>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9F30E0D0-1265-3859-56D4-A35FC13E973A}"/>
              </a:ext>
            </a:extLst>
          </p:cNvPr>
          <p:cNvSpPr txBox="1"/>
          <p:nvPr/>
        </p:nvSpPr>
        <p:spPr>
          <a:xfrm>
            <a:off x="1647230" y="3303545"/>
            <a:ext cx="1508566" cy="400110"/>
          </a:xfrm>
          <a:prstGeom prst="rect">
            <a:avLst/>
          </a:prstGeom>
          <a:noFill/>
        </p:spPr>
        <p:txBody>
          <a:bodyPr wrap="square">
            <a:spAutoFit/>
          </a:bodyPr>
          <a:lstStyle/>
          <a:p>
            <a:r>
              <a:rPr lang="en-US" sz="2000" b="1" dirty="0">
                <a:solidFill>
                  <a:srgbClr val="C00000"/>
                </a:solidFill>
                <a:latin typeface="Source Sans Pro"/>
                <a:ea typeface="Source Sans Pro"/>
                <a:sym typeface="Source Sans Pro"/>
              </a:rPr>
              <a:t>What next?</a:t>
            </a:r>
          </a:p>
        </p:txBody>
      </p:sp>
    </p:spTree>
    <p:extLst>
      <p:ext uri="{BB962C8B-B14F-4D97-AF65-F5344CB8AC3E}">
        <p14:creationId xmlns:p14="http://schemas.microsoft.com/office/powerpoint/2010/main" val="682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7D32E7C-C56E-0CD4-4BB6-F4139974A6F3}"/>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95956545-6D71-3733-EEBB-88DE4E7FCE91}"/>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(c)</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Next Step: Evaluating Reasoning Models’ Capability on Emotion Tasks</a:t>
            </a:r>
          </a:p>
        </p:txBody>
      </p:sp>
      <p:sp>
        <p:nvSpPr>
          <p:cNvPr id="142" name="Google Shape;142;p16">
            <a:extLst>
              <a:ext uri="{FF2B5EF4-FFF2-40B4-BE49-F238E27FC236}">
                <a16:creationId xmlns:a16="http://schemas.microsoft.com/office/drawing/2014/main" id="{F4A3862A-20DC-4237-0895-6CED33AAF6AB}"/>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36370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15"/>
          <p:cNvGrpSpPr/>
          <p:nvPr/>
        </p:nvGrpSpPr>
        <p:grpSpPr>
          <a:xfrm>
            <a:off x="-163796" y="1521568"/>
            <a:ext cx="9564283" cy="2021483"/>
            <a:chOff x="-163795" y="2207368"/>
            <a:chExt cx="9564283" cy="2021483"/>
          </a:xfrm>
        </p:grpSpPr>
        <p:sp>
          <p:nvSpPr>
            <p:cNvPr id="108" name="Google Shape;108;p15"/>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09" name="Google Shape;109;p15"/>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110" name="Google Shape;110;p15"/>
          <p:cNvGrpSpPr/>
          <p:nvPr/>
        </p:nvGrpSpPr>
        <p:grpSpPr>
          <a:xfrm>
            <a:off x="249975" y="370813"/>
            <a:ext cx="2694600" cy="1766234"/>
            <a:chOff x="249975" y="904213"/>
            <a:chExt cx="2694600" cy="1766234"/>
          </a:xfrm>
        </p:grpSpPr>
        <p:grpSp>
          <p:nvGrpSpPr>
            <p:cNvPr id="111" name="Google Shape;111;p15"/>
            <p:cNvGrpSpPr/>
            <p:nvPr/>
          </p:nvGrpSpPr>
          <p:grpSpPr>
            <a:xfrm>
              <a:off x="249975" y="904213"/>
              <a:ext cx="2694600" cy="1766234"/>
              <a:chOff x="543364" y="730690"/>
              <a:chExt cx="3592800" cy="2354979"/>
            </a:xfrm>
          </p:grpSpPr>
          <p:grpSp>
            <p:nvGrpSpPr>
              <p:cNvPr id="112" name="Google Shape;112;p15"/>
              <p:cNvGrpSpPr/>
              <p:nvPr/>
            </p:nvGrpSpPr>
            <p:grpSpPr>
              <a:xfrm>
                <a:off x="1170556" y="1776622"/>
                <a:ext cx="847818" cy="1309047"/>
                <a:chOff x="2020971" y="2726929"/>
                <a:chExt cx="2331733" cy="3600240"/>
              </a:xfrm>
            </p:grpSpPr>
            <p:sp>
              <p:nvSpPr>
                <p:cNvPr id="113" name="Google Shape;113;p15"/>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14" name="Google Shape;114;p15"/>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15" name="Google Shape;115;p15"/>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116" name="Google Shape;116;p15"/>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123" name="Google Shape;123;p15"/>
          <p:cNvGrpSpPr/>
          <p:nvPr/>
        </p:nvGrpSpPr>
        <p:grpSpPr>
          <a:xfrm>
            <a:off x="6620400" y="3246227"/>
            <a:ext cx="2295000" cy="1840273"/>
            <a:chOff x="2592100" y="2950977"/>
            <a:chExt cx="2295000" cy="1840273"/>
          </a:xfrm>
        </p:grpSpPr>
        <p:grpSp>
          <p:nvGrpSpPr>
            <p:cNvPr id="124" name="Google Shape;124;p15"/>
            <p:cNvGrpSpPr/>
            <p:nvPr/>
          </p:nvGrpSpPr>
          <p:grpSpPr>
            <a:xfrm>
              <a:off x="3654698" y="2950977"/>
              <a:ext cx="635863" cy="1011071"/>
              <a:chOff x="6254378" y="2903607"/>
              <a:chExt cx="2331733" cy="3707632"/>
            </a:xfrm>
          </p:grpSpPr>
          <p:sp>
            <p:nvSpPr>
              <p:cNvPr id="125" name="Google Shape;125;p15"/>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26" name="Google Shape;126;p15"/>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27" name="Google Shape;127;p15"/>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128" name="Google Shape;128;p15"/>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129" name="Google Shape;129;p15"/>
          <p:cNvGrpSpPr/>
          <p:nvPr/>
        </p:nvGrpSpPr>
        <p:grpSpPr>
          <a:xfrm>
            <a:off x="6435369" y="1764862"/>
            <a:ext cx="635864" cy="981785"/>
            <a:chOff x="1787169" y="1612462"/>
            <a:chExt cx="635864" cy="981785"/>
          </a:xfrm>
        </p:grpSpPr>
        <p:grpSp>
          <p:nvGrpSpPr>
            <p:cNvPr id="131" name="Google Shape;131;p15"/>
            <p:cNvGrpSpPr/>
            <p:nvPr/>
          </p:nvGrpSpPr>
          <p:grpSpPr>
            <a:xfrm>
              <a:off x="1787169" y="1612462"/>
              <a:ext cx="635864" cy="981785"/>
              <a:chOff x="5932962" y="2447501"/>
              <a:chExt cx="2331733" cy="3600240"/>
            </a:xfrm>
          </p:grpSpPr>
          <p:sp>
            <p:nvSpPr>
              <p:cNvPr id="132" name="Google Shape;132;p15"/>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33" name="Google Shape;133;p15"/>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35" name="Google Shape;135;p15"/>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3</a:t>
              </a:r>
              <a:endParaRPr sz="1100" dirty="0">
                <a:latin typeface="Georgia"/>
                <a:ea typeface="Georgia"/>
                <a:cs typeface="Georgia"/>
                <a:sym typeface="Georgia"/>
              </a:endParaRPr>
            </a:p>
          </p:txBody>
        </p:sp>
      </p:grpSp>
      <p:sp>
        <p:nvSpPr>
          <p:cNvPr id="136" name="Google Shape;13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9" name="Group 8">
            <a:extLst>
              <a:ext uri="{FF2B5EF4-FFF2-40B4-BE49-F238E27FC236}">
                <a16:creationId xmlns:a16="http://schemas.microsoft.com/office/drawing/2014/main" id="{D64EAF68-53C4-ACC8-EA84-8A43A42B7A5A}"/>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70AE000E-8012-85CF-28F8-0699C5A39A14}"/>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DC0E6FB7-E122-BA92-FBA0-6ED20ADAC96B}"/>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E4B6D05B-4A70-AC5F-3691-6813397FE613}"/>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0C67FD69-864B-EA7C-CEF8-2C6AE77E1AC9}"/>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8" name="Google Shape;219;p23">
              <a:extLst>
                <a:ext uri="{FF2B5EF4-FFF2-40B4-BE49-F238E27FC236}">
                  <a16:creationId xmlns:a16="http://schemas.microsoft.com/office/drawing/2014/main" id="{DCF0AB4D-CAC6-6BC2-7FF0-BB0B49C9BDDA}"/>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2" name="Google Shape;100;p14">
            <a:extLst>
              <a:ext uri="{FF2B5EF4-FFF2-40B4-BE49-F238E27FC236}">
                <a16:creationId xmlns:a16="http://schemas.microsoft.com/office/drawing/2014/main" id="{EB1E9C20-B115-EE2B-311A-8D495280BAB1}"/>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6FE0-5190-BE42-1BEC-37E2228421A4}"/>
              </a:ext>
            </a:extLst>
          </p:cNvPr>
          <p:cNvSpPr>
            <a:spLocks noGrp="1"/>
          </p:cNvSpPr>
          <p:nvPr>
            <p:ph type="title"/>
          </p:nvPr>
        </p:nvSpPr>
        <p:spPr/>
        <p:txBody>
          <a:bodyPr/>
          <a:lstStyle/>
          <a:p>
            <a:r>
              <a:rPr lang="en-US" dirty="0"/>
              <a:t>Motivation</a:t>
            </a:r>
          </a:p>
        </p:txBody>
      </p:sp>
      <p:pic>
        <p:nvPicPr>
          <p:cNvPr id="5" name="Picture 4">
            <a:extLst>
              <a:ext uri="{FF2B5EF4-FFF2-40B4-BE49-F238E27FC236}">
                <a16:creationId xmlns:a16="http://schemas.microsoft.com/office/drawing/2014/main" id="{7683D426-CB3A-E5C4-83A3-F660D4FE2C21}"/>
              </a:ext>
            </a:extLst>
          </p:cNvPr>
          <p:cNvPicPr>
            <a:picLocks noChangeAspect="1"/>
          </p:cNvPicPr>
          <p:nvPr/>
        </p:nvPicPr>
        <p:blipFill>
          <a:blip r:embed="rId3"/>
          <a:stretch>
            <a:fillRect/>
          </a:stretch>
        </p:blipFill>
        <p:spPr>
          <a:xfrm>
            <a:off x="2375129" y="1161201"/>
            <a:ext cx="6768872" cy="3318520"/>
          </a:xfrm>
          <a:prstGeom prst="rect">
            <a:avLst/>
          </a:prstGeom>
        </p:spPr>
      </p:pic>
      <p:sp>
        <p:nvSpPr>
          <p:cNvPr id="4" name="Slide Number Placeholder 3">
            <a:extLst>
              <a:ext uri="{FF2B5EF4-FFF2-40B4-BE49-F238E27FC236}">
                <a16:creationId xmlns:a16="http://schemas.microsoft.com/office/drawing/2014/main" id="{6F42AB4A-EEB7-F1CA-B2BB-1E5020602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extBox 5">
            <a:extLst>
              <a:ext uri="{FF2B5EF4-FFF2-40B4-BE49-F238E27FC236}">
                <a16:creationId xmlns:a16="http://schemas.microsoft.com/office/drawing/2014/main" id="{67606F30-5441-A22E-231F-EA90354F96EE}"/>
              </a:ext>
            </a:extLst>
          </p:cNvPr>
          <p:cNvSpPr txBox="1"/>
          <p:nvPr/>
        </p:nvSpPr>
        <p:spPr>
          <a:xfrm>
            <a:off x="-1" y="4897279"/>
            <a:ext cx="3097370" cy="261610"/>
          </a:xfrm>
          <a:prstGeom prst="rect">
            <a:avLst/>
          </a:prstGeom>
          <a:noFill/>
        </p:spPr>
        <p:txBody>
          <a:bodyPr wrap="square" lIns="45720" tIns="45720" rIns="45720" bIns="45720" rtlCol="0">
            <a:spAutoFit/>
          </a:bodyPr>
          <a:lstStyle/>
          <a:p>
            <a:pPr algn="l"/>
            <a:r>
              <a:rPr lang="en-US" sz="1100" i="0" dirty="0">
                <a:solidFill>
                  <a:srgbClr val="2C3A4A"/>
                </a:solidFill>
                <a:effectLst/>
                <a:latin typeface="__Noto_Sans_086c6e"/>
              </a:rPr>
              <a:t>Sprague et al., ICLR 2025</a:t>
            </a:r>
          </a:p>
        </p:txBody>
      </p:sp>
      <p:sp>
        <p:nvSpPr>
          <p:cNvPr id="8" name="TextBox 7">
            <a:extLst>
              <a:ext uri="{FF2B5EF4-FFF2-40B4-BE49-F238E27FC236}">
                <a16:creationId xmlns:a16="http://schemas.microsoft.com/office/drawing/2014/main" id="{B3DDF201-5700-3AE0-8C5C-FAF8C412C041}"/>
              </a:ext>
            </a:extLst>
          </p:cNvPr>
          <p:cNvSpPr txBox="1"/>
          <p:nvPr/>
        </p:nvSpPr>
        <p:spPr>
          <a:xfrm>
            <a:off x="202643" y="1659758"/>
            <a:ext cx="2288887" cy="2321405"/>
          </a:xfrm>
          <a:prstGeom prst="rect">
            <a:avLst/>
          </a:prstGeom>
          <a:noFill/>
        </p:spPr>
        <p:txBody>
          <a:bodyPr wrap="square">
            <a:spAutoFit/>
          </a:bodyPr>
          <a:lstStyle/>
          <a:p>
            <a:pPr>
              <a:lnSpc>
                <a:spcPct val="114000"/>
              </a:lnSpc>
            </a:pPr>
            <a:r>
              <a:rPr lang="en-US" sz="1600" dirty="0">
                <a:solidFill>
                  <a:schemeClr val="dk2"/>
                </a:solidFill>
                <a:latin typeface="Source Sans Pro"/>
                <a:ea typeface="Source Sans Pro"/>
              </a:rPr>
              <a:t>CoT gives strong performance </a:t>
            </a:r>
            <a:r>
              <a:rPr lang="en-US" sz="1600" b="1" dirty="0">
                <a:solidFill>
                  <a:srgbClr val="C00000"/>
                </a:solidFill>
                <a:latin typeface="Source Sans Pro"/>
                <a:ea typeface="Source Sans Pro"/>
              </a:rPr>
              <a:t>benefits</a:t>
            </a:r>
            <a:r>
              <a:rPr lang="en-US" sz="1600" dirty="0">
                <a:solidFill>
                  <a:schemeClr val="dk2"/>
                </a:solidFill>
                <a:latin typeface="Source Sans Pro"/>
                <a:ea typeface="Source Sans Pro"/>
              </a:rPr>
              <a:t> primarily on tasks involving </a:t>
            </a:r>
            <a:r>
              <a:rPr lang="en-US" sz="1600" i="1" dirty="0">
                <a:solidFill>
                  <a:schemeClr val="dk2"/>
                </a:solidFill>
                <a:latin typeface="Source Sans Pro"/>
                <a:ea typeface="Source Sans Pro"/>
              </a:rPr>
              <a:t>math or logic</a:t>
            </a:r>
            <a:r>
              <a:rPr lang="en-US" sz="1600" dirty="0">
                <a:solidFill>
                  <a:schemeClr val="dk2"/>
                </a:solidFill>
                <a:latin typeface="Source Sans Pro"/>
                <a:ea typeface="Source Sans Pro"/>
              </a:rPr>
              <a:t>, with </a:t>
            </a:r>
            <a:r>
              <a:rPr lang="en-US" sz="1600" b="1" dirty="0">
                <a:solidFill>
                  <a:schemeClr val="accent1"/>
                </a:solidFill>
                <a:latin typeface="Source Sans Pro"/>
                <a:ea typeface="Source Sans Pro"/>
              </a:rPr>
              <a:t>much smaller gains </a:t>
            </a:r>
            <a:r>
              <a:rPr lang="en-US" sz="1600" dirty="0">
                <a:solidFill>
                  <a:schemeClr val="dk2"/>
                </a:solidFill>
                <a:latin typeface="Source Sans Pro"/>
                <a:ea typeface="Source Sans Pro"/>
              </a:rPr>
              <a:t>on other types of tasks that involve </a:t>
            </a:r>
            <a:r>
              <a:rPr lang="en-US" sz="1600" i="1" dirty="0">
                <a:solidFill>
                  <a:schemeClr val="dk2"/>
                </a:solidFill>
                <a:latin typeface="Source Sans Pro"/>
                <a:ea typeface="Source Sans Pro"/>
              </a:rPr>
              <a:t>non-symbolic reasoning</a:t>
            </a:r>
          </a:p>
        </p:txBody>
      </p:sp>
    </p:spTree>
    <p:extLst>
      <p:ext uri="{BB962C8B-B14F-4D97-AF65-F5344CB8AC3E}">
        <p14:creationId xmlns:p14="http://schemas.microsoft.com/office/powerpoint/2010/main" val="927152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07C2-EE35-FBB1-116F-DEE626F54F9D}"/>
              </a:ext>
            </a:extLst>
          </p:cNvPr>
          <p:cNvSpPr>
            <a:spLocks noGrp="1"/>
          </p:cNvSpPr>
          <p:nvPr>
            <p:ph type="title"/>
          </p:nvPr>
        </p:nvSpPr>
        <p:spPr/>
        <p:txBody>
          <a:bodyPr/>
          <a:lstStyle/>
          <a:p>
            <a:r>
              <a:rPr lang="en-US" dirty="0"/>
              <a:t>Research Questions</a:t>
            </a:r>
          </a:p>
        </p:txBody>
      </p:sp>
      <p:sp>
        <p:nvSpPr>
          <p:cNvPr id="3" name="Text Placeholder 2">
            <a:extLst>
              <a:ext uri="{FF2B5EF4-FFF2-40B4-BE49-F238E27FC236}">
                <a16:creationId xmlns:a16="http://schemas.microsoft.com/office/drawing/2014/main" id="{AAB2E40C-1D90-3491-DD74-11EB25C9361D}"/>
              </a:ext>
            </a:extLst>
          </p:cNvPr>
          <p:cNvSpPr>
            <a:spLocks noGrp="1"/>
          </p:cNvSpPr>
          <p:nvPr>
            <p:ph type="body" idx="1"/>
          </p:nvPr>
        </p:nvSpPr>
        <p:spPr>
          <a:xfrm>
            <a:off x="714047" y="1347863"/>
            <a:ext cx="8307111" cy="500521"/>
          </a:xfrm>
        </p:spPr>
        <p:txBody>
          <a:bodyPr>
            <a:normAutofit lnSpcReduction="10000"/>
          </a:bodyPr>
          <a:lstStyle/>
          <a:p>
            <a:pPr>
              <a:lnSpc>
                <a:spcPct val="134000"/>
              </a:lnSpc>
            </a:pPr>
            <a:r>
              <a:rPr lang="en-US" sz="1600" dirty="0"/>
              <a:t>Does </a:t>
            </a:r>
            <a:r>
              <a:rPr lang="en-US" sz="1600" dirty="0">
                <a:solidFill>
                  <a:srgbClr val="C00000"/>
                </a:solidFill>
              </a:rPr>
              <a:t>Chain-of-Thought (CoT) </a:t>
            </a:r>
            <a:r>
              <a:rPr lang="en-US" sz="1600" dirty="0"/>
              <a:t>have beneficial or detrimental effects on emotion-related tasks?</a:t>
            </a:r>
          </a:p>
        </p:txBody>
      </p:sp>
      <p:sp>
        <p:nvSpPr>
          <p:cNvPr id="4" name="Slide Number Placeholder 3">
            <a:extLst>
              <a:ext uri="{FF2B5EF4-FFF2-40B4-BE49-F238E27FC236}">
                <a16:creationId xmlns:a16="http://schemas.microsoft.com/office/drawing/2014/main" id="{7C7DD010-351C-56E3-BA71-605CCC7A00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Google Shape;111;p15">
            <a:extLst>
              <a:ext uri="{FF2B5EF4-FFF2-40B4-BE49-F238E27FC236}">
                <a16:creationId xmlns:a16="http://schemas.microsoft.com/office/drawing/2014/main" id="{9613B89C-4DA8-5594-14C8-E3090BEEE357}"/>
              </a:ext>
            </a:extLst>
          </p:cNvPr>
          <p:cNvPicPr preferRelativeResize="0">
            <a:picLocks noChangeAspect="1"/>
          </p:cNvPicPr>
          <p:nvPr/>
        </p:nvPicPr>
        <p:blipFill>
          <a:blip r:embed="rId2">
            <a:alphaModFix/>
          </a:blip>
          <a:stretch>
            <a:fillRect/>
          </a:stretch>
        </p:blipFill>
        <p:spPr>
          <a:xfrm>
            <a:off x="213526" y="1347863"/>
            <a:ext cx="500521" cy="500521"/>
          </a:xfrm>
          <a:prstGeom prst="rect">
            <a:avLst/>
          </a:prstGeom>
          <a:noFill/>
          <a:ln>
            <a:noFill/>
          </a:ln>
        </p:spPr>
      </p:pic>
      <p:sp>
        <p:nvSpPr>
          <p:cNvPr id="6" name="Text Placeholder 2">
            <a:extLst>
              <a:ext uri="{FF2B5EF4-FFF2-40B4-BE49-F238E27FC236}">
                <a16:creationId xmlns:a16="http://schemas.microsoft.com/office/drawing/2014/main" id="{902ECC5E-AE30-1017-5FCE-837562F3DCC7}"/>
              </a:ext>
            </a:extLst>
          </p:cNvPr>
          <p:cNvSpPr txBox="1">
            <a:spLocks/>
          </p:cNvSpPr>
          <p:nvPr/>
        </p:nvSpPr>
        <p:spPr>
          <a:xfrm>
            <a:off x="311700" y="2256639"/>
            <a:ext cx="8520600" cy="2312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a:spcBef>
                <a:spcPts val="600"/>
              </a:spcBef>
              <a:spcAft>
                <a:spcPts val="600"/>
              </a:spcAft>
            </a:pPr>
            <a:r>
              <a:rPr lang="en-US" dirty="0"/>
              <a:t>Specifically, how does </a:t>
            </a:r>
            <a:r>
              <a:rPr lang="en-US" b="1" dirty="0">
                <a:solidFill>
                  <a:srgbClr val="C00000"/>
                </a:solidFill>
              </a:rPr>
              <a:t>CoT compare to direct prompting</a:t>
            </a:r>
            <a:r>
              <a:rPr lang="en-US" dirty="0"/>
              <a:t> in tasks such as emotion detection, appraisal identification, and generating cognitive reappraisals?</a:t>
            </a:r>
          </a:p>
          <a:p>
            <a:pPr marL="285750" indent="-285750">
              <a:spcBef>
                <a:spcPts val="600"/>
              </a:spcBef>
              <a:spcAft>
                <a:spcPts val="600"/>
              </a:spcAft>
              <a:buFont typeface="Arial" panose="020B0604020202020204" pitchFamily="34" charset="0"/>
              <a:buChar char="•"/>
            </a:pPr>
            <a:r>
              <a:rPr lang="en-US" sz="1600" dirty="0"/>
              <a:t>Unlike mathematical reasoning or code-based tasks that have </a:t>
            </a:r>
            <a:r>
              <a:rPr lang="en-US" sz="1600" i="1" dirty="0"/>
              <a:t>clear, objective answers</a:t>
            </a:r>
            <a:r>
              <a:rPr lang="en-US" sz="1600" dirty="0"/>
              <a:t>, such emotion-related tasks are often subject to </a:t>
            </a:r>
            <a:r>
              <a:rPr lang="en-US" sz="1600" i="1" dirty="0">
                <a:solidFill>
                  <a:schemeClr val="accent1"/>
                </a:solidFill>
              </a:rPr>
              <a:t>nuanced and interpretive judgment</a:t>
            </a:r>
          </a:p>
        </p:txBody>
      </p:sp>
    </p:spTree>
    <p:extLst>
      <p:ext uri="{BB962C8B-B14F-4D97-AF65-F5344CB8AC3E}">
        <p14:creationId xmlns:p14="http://schemas.microsoft.com/office/powerpoint/2010/main" val="194124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pPr>
            <a:r>
              <a:rPr lang="en-US" sz="1600" b="1" dirty="0">
                <a:solidFill>
                  <a:srgbClr val="C00000"/>
                </a:solidFill>
              </a:rPr>
              <a:t>Task 3. Reappraisal</a:t>
            </a:r>
          </a:p>
          <a:p>
            <a:pPr marL="285750" indent="-285750">
              <a:spcBef>
                <a:spcPts val="200"/>
              </a:spcBef>
              <a:spcAft>
                <a:spcPts val="200"/>
              </a:spcAft>
              <a:buFont typeface="Arial" panose="020B0604020202020204" pitchFamily="34" charset="0"/>
              <a:buChar char="•"/>
            </a:pPr>
            <a:r>
              <a:rPr lang="en-US" sz="1400" u="sng" dirty="0"/>
              <a:t>Dataset</a:t>
            </a:r>
            <a:r>
              <a:rPr lang="en-US" sz="1400" dirty="0"/>
              <a:t>: 1000 Reddit posts sourced from various domains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zero-shot generating reappraisal responses to Reddit posts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37417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0DE-1126-7758-C33E-225AD0DAB405}"/>
              </a:ext>
            </a:extLst>
          </p:cNvPr>
          <p:cNvSpPr>
            <a:spLocks noGrp="1"/>
          </p:cNvSpPr>
          <p:nvPr>
            <p:ph type="title"/>
          </p:nvPr>
        </p:nvSpPr>
        <p:spPr/>
        <p:txBody>
          <a:bodyPr/>
          <a:lstStyle/>
          <a:p>
            <a:r>
              <a:rPr lang="en-US" dirty="0"/>
              <a:t>Models and Methods</a:t>
            </a:r>
          </a:p>
        </p:txBody>
      </p:sp>
      <p:sp>
        <p:nvSpPr>
          <p:cNvPr id="3" name="Text Placeholder 2">
            <a:extLst>
              <a:ext uri="{FF2B5EF4-FFF2-40B4-BE49-F238E27FC236}">
                <a16:creationId xmlns:a16="http://schemas.microsoft.com/office/drawing/2014/main" id="{8F8EC649-A9BD-165A-C012-B8E9D02F6021}"/>
              </a:ext>
            </a:extLst>
          </p:cNvPr>
          <p:cNvSpPr>
            <a:spLocks noGrp="1"/>
          </p:cNvSpPr>
          <p:nvPr>
            <p:ph type="body" idx="1"/>
          </p:nvPr>
        </p:nvSpPr>
        <p:spPr/>
        <p:txBody>
          <a:bodyPr/>
          <a:lstStyle/>
          <a:p>
            <a:pPr>
              <a:spcAft>
                <a:spcPts val="600"/>
              </a:spcAft>
            </a:pPr>
            <a:r>
              <a:rPr lang="en-US" dirty="0">
                <a:solidFill>
                  <a:srgbClr val="C00000"/>
                </a:solidFill>
              </a:rPr>
              <a:t>1. Reasoning models</a:t>
            </a:r>
          </a:p>
          <a:p>
            <a:pPr marL="914400" marR="0" lvl="1" indent="-317500" algn="l" defTabSz="914400" rtl="0" eaLnBrk="1" fontAlgn="auto" latinLnBrk="0" hangingPunct="1">
              <a:lnSpc>
                <a:spcPct val="115000"/>
              </a:lnSpc>
              <a:spcBef>
                <a:spcPts val="0"/>
              </a:spcBef>
              <a:spcAft>
                <a:spcPts val="600"/>
              </a:spcAft>
              <a:buClr>
                <a:srgbClr val="595959"/>
              </a:buClr>
              <a:buSzPts val="1400"/>
              <a:buFont typeface="Source Sans Pro"/>
              <a:buChar char="○"/>
              <a:tabLst/>
              <a:defRPr/>
            </a:pPr>
            <a:r>
              <a:rPr lang="en-US" dirty="0"/>
              <a:t>o1, o3-mini, QwQ-32B, DeepSeek-R1-Distill-Qwen-32B</a:t>
            </a:r>
          </a:p>
          <a:p>
            <a:pPr>
              <a:spcAft>
                <a:spcPts val="600"/>
              </a:spcAft>
            </a:pPr>
            <a:r>
              <a:rPr lang="en-US" dirty="0">
                <a:solidFill>
                  <a:srgbClr val="C00000"/>
                </a:solidFill>
              </a:rPr>
              <a:t>2. Vanilla models</a:t>
            </a:r>
          </a:p>
          <a:p>
            <a:pPr lvl="1">
              <a:spcAft>
                <a:spcPts val="600"/>
              </a:spcAft>
            </a:pPr>
            <a:r>
              <a:rPr lang="en-US" dirty="0">
                <a:solidFill>
                  <a:srgbClr val="595959"/>
                </a:solidFill>
              </a:rPr>
              <a:t>gpt-4o, Qwen2.5-32B-Instruct, Llama-3.3-70B-Instruct</a:t>
            </a:r>
            <a:endParaRPr lang="en-US" dirty="0"/>
          </a:p>
          <a:p>
            <a:pPr>
              <a:spcAft>
                <a:spcPts val="600"/>
              </a:spcAft>
            </a:pPr>
            <a:r>
              <a:rPr lang="en-US" dirty="0">
                <a:solidFill>
                  <a:srgbClr val="C00000"/>
                </a:solidFill>
              </a:rPr>
              <a:t>3. Vanilla models + CoT (Let’s think step by step)</a:t>
            </a:r>
          </a:p>
          <a:p>
            <a:pPr lvl="1">
              <a:spcAft>
                <a:spcPts val="600"/>
              </a:spcAft>
              <a:buClr>
                <a:srgbClr val="595959"/>
              </a:buClr>
              <a:defRPr/>
            </a:pPr>
            <a:r>
              <a:rPr lang="en-US" dirty="0">
                <a:solidFill>
                  <a:srgbClr val="595959"/>
                </a:solidFill>
              </a:rPr>
              <a:t>gpt-4o-[CoT], Qwen2.5-32B-Instruct-[CoT], Llama-3.3-70B-Instruct-[CoT]</a:t>
            </a:r>
            <a:endParaRPr lang="en-US" dirty="0"/>
          </a:p>
        </p:txBody>
      </p:sp>
      <p:sp>
        <p:nvSpPr>
          <p:cNvPr id="4" name="Slide Number Placeholder 3">
            <a:extLst>
              <a:ext uri="{FF2B5EF4-FFF2-40B4-BE49-F238E27FC236}">
                <a16:creationId xmlns:a16="http://schemas.microsoft.com/office/drawing/2014/main" id="{307059DA-4591-D715-8FAD-E1C110CD46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80773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24"/>
          <p:cNvGrpSpPr/>
          <p:nvPr/>
        </p:nvGrpSpPr>
        <p:grpSpPr>
          <a:xfrm>
            <a:off x="-163796" y="1521568"/>
            <a:ext cx="9564283" cy="2021483"/>
            <a:chOff x="-163795" y="2207368"/>
            <a:chExt cx="9564283" cy="2021483"/>
          </a:xfrm>
        </p:grpSpPr>
        <p:sp>
          <p:nvSpPr>
            <p:cNvPr id="239" name="Google Shape;239;p2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40" name="Google Shape;240;p2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41" name="Google Shape;241;p24"/>
          <p:cNvGrpSpPr/>
          <p:nvPr/>
        </p:nvGrpSpPr>
        <p:grpSpPr>
          <a:xfrm>
            <a:off x="249975" y="370813"/>
            <a:ext cx="2722807" cy="1766234"/>
            <a:chOff x="249975" y="904213"/>
            <a:chExt cx="2722807" cy="1766234"/>
          </a:xfrm>
        </p:grpSpPr>
        <p:grpSp>
          <p:nvGrpSpPr>
            <p:cNvPr id="242" name="Google Shape;242;p24"/>
            <p:cNvGrpSpPr/>
            <p:nvPr/>
          </p:nvGrpSpPr>
          <p:grpSpPr>
            <a:xfrm>
              <a:off x="249975" y="904213"/>
              <a:ext cx="2722807" cy="1766234"/>
              <a:chOff x="543364" y="730690"/>
              <a:chExt cx="3630409" cy="2354979"/>
            </a:xfrm>
          </p:grpSpPr>
          <p:grpSp>
            <p:nvGrpSpPr>
              <p:cNvPr id="243" name="Google Shape;243;p24"/>
              <p:cNvGrpSpPr/>
              <p:nvPr/>
            </p:nvGrpSpPr>
            <p:grpSpPr>
              <a:xfrm>
                <a:off x="1170556" y="1776622"/>
                <a:ext cx="847818" cy="1309047"/>
                <a:chOff x="2020971" y="2726929"/>
                <a:chExt cx="2331733" cy="3600240"/>
              </a:xfrm>
            </p:grpSpPr>
            <p:sp>
              <p:nvSpPr>
                <p:cNvPr id="244" name="Google Shape;244;p2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45" name="Google Shape;245;p2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46" name="Google Shape;246;p24"/>
              <p:cNvSpPr txBox="1"/>
              <p:nvPr/>
            </p:nvSpPr>
            <p:spPr>
              <a:xfrm>
                <a:off x="543364" y="730690"/>
                <a:ext cx="3630409"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47" name="Google Shape;247;p2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54" name="Google Shape;254;p24"/>
          <p:cNvGrpSpPr/>
          <p:nvPr/>
        </p:nvGrpSpPr>
        <p:grpSpPr>
          <a:xfrm>
            <a:off x="6620400" y="3246227"/>
            <a:ext cx="2295000" cy="1840273"/>
            <a:chOff x="2592100" y="2950977"/>
            <a:chExt cx="2295000" cy="1840273"/>
          </a:xfrm>
        </p:grpSpPr>
        <p:grpSp>
          <p:nvGrpSpPr>
            <p:cNvPr id="255" name="Google Shape;255;p24"/>
            <p:cNvGrpSpPr/>
            <p:nvPr/>
          </p:nvGrpSpPr>
          <p:grpSpPr>
            <a:xfrm>
              <a:off x="3654698" y="2950977"/>
              <a:ext cx="635863" cy="1011071"/>
              <a:chOff x="6254378" y="2903607"/>
              <a:chExt cx="2331733" cy="3707632"/>
            </a:xfrm>
          </p:grpSpPr>
          <p:sp>
            <p:nvSpPr>
              <p:cNvPr id="256" name="Google Shape;256;p24"/>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57" name="Google Shape;257;p24"/>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58" name="Google Shape;258;p24"/>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59" name="Google Shape;259;p24"/>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260" name="Google Shape;260;p24"/>
          <p:cNvGrpSpPr/>
          <p:nvPr/>
        </p:nvGrpSpPr>
        <p:grpSpPr>
          <a:xfrm>
            <a:off x="6435369" y="1764862"/>
            <a:ext cx="635864" cy="981785"/>
            <a:chOff x="1787169" y="1612462"/>
            <a:chExt cx="635864" cy="981785"/>
          </a:xfrm>
        </p:grpSpPr>
        <p:grpSp>
          <p:nvGrpSpPr>
            <p:cNvPr id="262" name="Google Shape;262;p24"/>
            <p:cNvGrpSpPr/>
            <p:nvPr/>
          </p:nvGrpSpPr>
          <p:grpSpPr>
            <a:xfrm>
              <a:off x="1787169" y="1612462"/>
              <a:ext cx="635864" cy="981785"/>
              <a:chOff x="5932962" y="2447501"/>
              <a:chExt cx="2331733" cy="3600240"/>
            </a:xfrm>
          </p:grpSpPr>
          <p:sp>
            <p:nvSpPr>
              <p:cNvPr id="263" name="Google Shape;263;p24"/>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64" name="Google Shape;264;p24"/>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66" name="Google Shape;266;p24"/>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267" name="Google Shape;26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grpSp>
        <p:nvGrpSpPr>
          <p:cNvPr id="2" name="Group 1">
            <a:extLst>
              <a:ext uri="{FF2B5EF4-FFF2-40B4-BE49-F238E27FC236}">
                <a16:creationId xmlns:a16="http://schemas.microsoft.com/office/drawing/2014/main" id="{A8A09D57-896D-DF7C-FD78-62249CA0E2B3}"/>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AF9D6611-F3A9-894D-A595-27B6620D20E6}"/>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34745E89-F75D-5E4B-9D52-6A7E53D7B456}"/>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8C928393-BC5C-C05A-230E-CE4D0F7AC709}"/>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77664F8B-9FD1-928D-D464-30E03A289839}"/>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A765647D-C53F-1BC0-EB69-DA2C7F88AF2E}"/>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8" name="Google Shape;100;p14">
            <a:extLst>
              <a:ext uri="{FF2B5EF4-FFF2-40B4-BE49-F238E27FC236}">
                <a16:creationId xmlns:a16="http://schemas.microsoft.com/office/drawing/2014/main" id="{F63D3612-3DAC-47C4-1695-78B36945D37F}"/>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Empowering LLM-Chatbots with More Empathy</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Surgically Making LLMs More Empathic in Multi-turn Conversations</a:t>
            </a:r>
            <a:endParaRPr dirty="0">
              <a:solidFill>
                <a:schemeClr val="dk2"/>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D6EF6F4-4FAD-722B-B2E5-7E88DCD5B524}"/>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E84BC558-0513-E13F-CABD-7978876D3C2D}"/>
              </a:ext>
            </a:extLst>
          </p:cNvPr>
          <p:cNvSpPr txBox="1">
            <a:spLocks noGrp="1"/>
          </p:cNvSpPr>
          <p:nvPr>
            <p:ph type="title"/>
          </p:nvPr>
        </p:nvSpPr>
        <p:spPr>
          <a:xfrm>
            <a:off x="311700" y="1246575"/>
            <a:ext cx="8520600" cy="2650350"/>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3</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Next </a:t>
            </a:r>
            <a:r>
              <a:rPr lang="en-US" dirty="0"/>
              <a:t>Step: Empowering LLMs with Maps of Empathic Expressions in</a:t>
            </a:r>
            <a:br>
              <a:rPr lang="en-US" dirty="0"/>
            </a:br>
            <a:r>
              <a:rPr lang="en-US" dirty="0"/>
              <a:t>Multi-Turn Dialogues with Test-Time Compute</a:t>
            </a:r>
          </a:p>
        </p:txBody>
      </p:sp>
      <p:sp>
        <p:nvSpPr>
          <p:cNvPr id="142" name="Google Shape;142;p16">
            <a:extLst>
              <a:ext uri="{FF2B5EF4-FFF2-40B4-BE49-F238E27FC236}">
                <a16:creationId xmlns:a16="http://schemas.microsoft.com/office/drawing/2014/main" id="{8AF7F787-F2B2-DDE1-5D8F-D4A739135D9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4089710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People consistently rate emotional support from AI chatbots more highly than emotional support from other humans in a variety of contexts:</a:t>
            </a:r>
          </a:p>
          <a:p>
            <a:pPr marL="285750" lvl="0" indent="-285750" algn="l" rtl="0">
              <a:spcBef>
                <a:spcPts val="0"/>
              </a:spcBef>
              <a:spcAft>
                <a:spcPts val="1200"/>
              </a:spcAft>
              <a:buFont typeface="Arial" panose="020B0604020202020204" pitchFamily="34" charset="0"/>
              <a:buChar char="•"/>
            </a:pPr>
            <a:r>
              <a:rPr lang="en-US" sz="1200" dirty="0"/>
              <a:t>in answering patients’ questions posted on online forums (Ayers et al., 2023)</a:t>
            </a:r>
          </a:p>
          <a:p>
            <a:pPr marL="285750" indent="-285750">
              <a:spcAft>
                <a:spcPts val="1200"/>
              </a:spcAft>
              <a:buFont typeface="Arial" panose="020B0604020202020204" pitchFamily="34" charset="0"/>
              <a:buChar char="•"/>
            </a:pPr>
            <a:r>
              <a:rPr lang="en-US" sz="1200" dirty="0"/>
              <a:t>in responding to Reddit posts describing common life experiences (</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a:extLst>
              <a:ext uri="{FF2B5EF4-FFF2-40B4-BE49-F238E27FC236}">
                <a16:creationId xmlns:a16="http://schemas.microsoft.com/office/drawing/2014/main" id="{BA0E394F-6FE9-E31A-429A-9441F80D2F73}"/>
              </a:ext>
            </a:extLst>
          </p:cNvPr>
          <p:cNvPicPr>
            <a:picLocks noChangeAspect="1"/>
          </p:cNvPicPr>
          <p:nvPr/>
        </p:nvPicPr>
        <p:blipFill>
          <a:blip r:embed="rId3"/>
          <a:stretch>
            <a:fillRect/>
          </a:stretch>
        </p:blipFill>
        <p:spPr>
          <a:xfrm>
            <a:off x="1723663" y="2738097"/>
            <a:ext cx="5696674" cy="2282292"/>
          </a:xfrm>
          <a:prstGeom prst="rect">
            <a:avLst/>
          </a:prstGeom>
        </p:spPr>
      </p:pic>
      <p:sp>
        <p:nvSpPr>
          <p:cNvPr id="5" name="TextBox 4">
            <a:extLst>
              <a:ext uri="{FF2B5EF4-FFF2-40B4-BE49-F238E27FC236}">
                <a16:creationId xmlns:a16="http://schemas.microsoft.com/office/drawing/2014/main" id="{42EFD3B9-5552-1F07-90FC-40E20B9B835B}"/>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22106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3A68-45E9-DAB5-9A73-A5AFB5CFB568}"/>
              </a:ext>
            </a:extLst>
          </p:cNvPr>
          <p:cNvSpPr>
            <a:spLocks noGrp="1"/>
          </p:cNvSpPr>
          <p:nvPr>
            <p:ph type="title"/>
          </p:nvPr>
        </p:nvSpPr>
        <p:spPr/>
        <p:txBody>
          <a:bodyPr/>
          <a:lstStyle/>
          <a:p>
            <a:r>
              <a:rPr lang="en-US" dirty="0"/>
              <a:t>Nonetheless…</a:t>
            </a:r>
          </a:p>
        </p:txBody>
      </p:sp>
      <p:sp>
        <p:nvSpPr>
          <p:cNvPr id="3" name="Text Placeholder 2">
            <a:extLst>
              <a:ext uri="{FF2B5EF4-FFF2-40B4-BE49-F238E27FC236}">
                <a16:creationId xmlns:a16="http://schemas.microsoft.com/office/drawing/2014/main" id="{0AC790AF-ED63-3417-6B2F-82D9231341B6}"/>
              </a:ext>
            </a:extLst>
          </p:cNvPr>
          <p:cNvSpPr>
            <a:spLocks noGrp="1"/>
          </p:cNvSpPr>
          <p:nvPr>
            <p:ph type="body" idx="1"/>
          </p:nvPr>
        </p:nvSpPr>
        <p:spPr>
          <a:xfrm>
            <a:off x="311700" y="1152474"/>
            <a:ext cx="3519838" cy="3991025"/>
          </a:xfrm>
        </p:spPr>
        <p:txBody>
          <a:bodyPr>
            <a:normAutofit/>
          </a:bodyPr>
          <a:lstStyle/>
          <a:p>
            <a:pPr marL="285750" indent="-285750">
              <a:spcBef>
                <a:spcPts val="600"/>
              </a:spcBef>
              <a:spcAft>
                <a:spcPts val="600"/>
              </a:spcAft>
              <a:buFont typeface="Arial" panose="020B0604020202020204" pitchFamily="34" charset="0"/>
              <a:buChar char="•"/>
            </a:pPr>
            <a:r>
              <a:rPr lang="en-US" dirty="0"/>
              <a:t>These studies are conducted in </a:t>
            </a:r>
            <a:r>
              <a:rPr lang="en-US" b="1" dirty="0">
                <a:solidFill>
                  <a:srgbClr val="C00000"/>
                </a:solidFill>
              </a:rPr>
              <a:t>single-turn</a:t>
            </a:r>
            <a:r>
              <a:rPr lang="en-US" dirty="0"/>
              <a:t> formats, in which the interaction only consists of one exchange between the user and the AI</a:t>
            </a:r>
          </a:p>
          <a:p>
            <a:pPr marL="285750" indent="-285750">
              <a:spcBef>
                <a:spcPts val="600"/>
              </a:spcBef>
              <a:spcAft>
                <a:spcPts val="600"/>
              </a:spcAft>
              <a:buFont typeface="Arial" panose="020B0604020202020204" pitchFamily="34" charset="0"/>
              <a:buChar char="•"/>
            </a:pPr>
            <a:r>
              <a:rPr lang="en-US" dirty="0"/>
              <a:t>Recent work suggests that anthropomorphic behaviors may take several turns to appear and tend to build on each other </a:t>
            </a:r>
            <a:r>
              <a:rPr lang="en-US" sz="1200" dirty="0"/>
              <a:t>(Ibrahim et al., 2025)</a:t>
            </a:r>
          </a:p>
        </p:txBody>
      </p:sp>
      <p:sp>
        <p:nvSpPr>
          <p:cNvPr id="4" name="Slide Number Placeholder 3">
            <a:extLst>
              <a:ext uri="{FF2B5EF4-FFF2-40B4-BE49-F238E27FC236}">
                <a16:creationId xmlns:a16="http://schemas.microsoft.com/office/drawing/2014/main" id="{7D2979BD-A220-CE50-1921-740D55845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a:extLst>
              <a:ext uri="{FF2B5EF4-FFF2-40B4-BE49-F238E27FC236}">
                <a16:creationId xmlns:a16="http://schemas.microsoft.com/office/drawing/2014/main" id="{02156AEE-E732-0410-CDC7-C7C46CA655E1}"/>
              </a:ext>
            </a:extLst>
          </p:cNvPr>
          <p:cNvPicPr>
            <a:picLocks noChangeAspect="1"/>
          </p:cNvPicPr>
          <p:nvPr/>
        </p:nvPicPr>
        <p:blipFill>
          <a:blip r:embed="rId2"/>
          <a:stretch>
            <a:fillRect/>
          </a:stretch>
        </p:blipFill>
        <p:spPr>
          <a:xfrm>
            <a:off x="3831538" y="1017725"/>
            <a:ext cx="4915270" cy="3989099"/>
          </a:xfrm>
          <a:prstGeom prst="rect">
            <a:avLst/>
          </a:prstGeom>
        </p:spPr>
      </p:pic>
    </p:spTree>
    <p:extLst>
      <p:ext uri="{BB962C8B-B14F-4D97-AF65-F5344CB8AC3E}">
        <p14:creationId xmlns:p14="http://schemas.microsoft.com/office/powerpoint/2010/main" val="26152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A89B8BB-9F54-1ECD-4D31-6546A7DCAC26}"/>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945F7CB1-83AD-8772-C443-DC5EF738128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Proposed Empathic Tactics from an Ongoing Work</a:t>
            </a:r>
            <a:endParaRPr dirty="0"/>
          </a:p>
        </p:txBody>
      </p:sp>
      <p:sp>
        <p:nvSpPr>
          <p:cNvPr id="199" name="Google Shape;199;p22">
            <a:extLst>
              <a:ext uri="{FF2B5EF4-FFF2-40B4-BE49-F238E27FC236}">
                <a16:creationId xmlns:a16="http://schemas.microsoft.com/office/drawing/2014/main" id="{C6D0A47B-3302-9FF5-69D0-D2DDD2A8369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9CE2C6EC-84C7-D6D1-EBD0-99A806DF0FBA}"/>
              </a:ext>
            </a:extLst>
          </p:cNvPr>
          <p:cNvPicPr>
            <a:picLocks noChangeAspect="1"/>
          </p:cNvPicPr>
          <p:nvPr/>
        </p:nvPicPr>
        <p:blipFill>
          <a:blip r:embed="rId3"/>
          <a:stretch>
            <a:fillRect/>
          </a:stretch>
        </p:blipFill>
        <p:spPr>
          <a:xfrm>
            <a:off x="2088714" y="958456"/>
            <a:ext cx="4966572" cy="4125775"/>
          </a:xfrm>
          <a:prstGeom prst="rect">
            <a:avLst/>
          </a:prstGeom>
        </p:spPr>
      </p:pic>
    </p:spTree>
    <p:extLst>
      <p:ext uri="{BB962C8B-B14F-4D97-AF65-F5344CB8AC3E}">
        <p14:creationId xmlns:p14="http://schemas.microsoft.com/office/powerpoint/2010/main" val="1158585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E742-D4B1-2AA0-10B2-A7FD6BA030D7}"/>
              </a:ext>
            </a:extLst>
          </p:cNvPr>
          <p:cNvSpPr>
            <a:spLocks noGrp="1"/>
          </p:cNvSpPr>
          <p:nvPr>
            <p:ph type="title"/>
          </p:nvPr>
        </p:nvSpPr>
        <p:spPr/>
        <p:txBody>
          <a:bodyPr/>
          <a:lstStyle/>
          <a:p>
            <a:r>
              <a:rPr lang="en-US" dirty="0"/>
              <a:t>In ACII 2024, we showed that</a:t>
            </a:r>
          </a:p>
        </p:txBody>
      </p:sp>
      <p:sp>
        <p:nvSpPr>
          <p:cNvPr id="3" name="Text Placeholder 2">
            <a:extLst>
              <a:ext uri="{FF2B5EF4-FFF2-40B4-BE49-F238E27FC236}">
                <a16:creationId xmlns:a16="http://schemas.microsoft.com/office/drawing/2014/main" id="{728A5EED-4B6A-46FA-8FEE-77128C98DFFB}"/>
              </a:ext>
            </a:extLst>
          </p:cNvPr>
          <p:cNvSpPr>
            <a:spLocks noGrp="1"/>
          </p:cNvSpPr>
          <p:nvPr>
            <p:ph type="body" idx="1"/>
          </p:nvPr>
        </p:nvSpPr>
        <p:spPr>
          <a:xfrm>
            <a:off x="311700" y="1152475"/>
            <a:ext cx="4327412" cy="3416400"/>
          </a:xfrm>
        </p:spPr>
        <p:txBody>
          <a:bodyPr/>
          <a:lstStyle/>
          <a:p>
            <a:r>
              <a:rPr lang="en-US" dirty="0"/>
              <a:t>When generating responses that are expressive of empathy, LLM responses tend to have their own </a:t>
            </a:r>
            <a:r>
              <a:rPr lang="en-US" b="1" dirty="0">
                <a:solidFill>
                  <a:srgbClr val="C00000"/>
                </a:solidFill>
              </a:rPr>
              <a:t>distinctive, predictable “styles’’</a:t>
            </a:r>
          </a:p>
        </p:txBody>
      </p:sp>
      <p:sp>
        <p:nvSpPr>
          <p:cNvPr id="4" name="Slide Number Placeholder 3">
            <a:extLst>
              <a:ext uri="{FF2B5EF4-FFF2-40B4-BE49-F238E27FC236}">
                <a16:creationId xmlns:a16="http://schemas.microsoft.com/office/drawing/2014/main" id="{97417680-B965-622A-90CB-D1032C7562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TextBox 4">
            <a:extLst>
              <a:ext uri="{FF2B5EF4-FFF2-40B4-BE49-F238E27FC236}">
                <a16:creationId xmlns:a16="http://schemas.microsoft.com/office/drawing/2014/main" id="{0CF0A7D5-91D6-1E36-7838-D29671C33E91}"/>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6" name="Picture 5">
            <a:extLst>
              <a:ext uri="{FF2B5EF4-FFF2-40B4-BE49-F238E27FC236}">
                <a16:creationId xmlns:a16="http://schemas.microsoft.com/office/drawing/2014/main" id="{AF6A41F0-E330-DC97-9B7F-E89C4CD79985}"/>
              </a:ext>
            </a:extLst>
          </p:cNvPr>
          <p:cNvPicPr>
            <a:picLocks noChangeAspect="1"/>
          </p:cNvPicPr>
          <p:nvPr/>
        </p:nvPicPr>
        <p:blipFill>
          <a:blip r:embed="rId3"/>
          <a:stretch>
            <a:fillRect/>
          </a:stretch>
        </p:blipFill>
        <p:spPr>
          <a:xfrm>
            <a:off x="5183847" y="760862"/>
            <a:ext cx="3364112" cy="4295955"/>
          </a:xfrm>
          <a:prstGeom prst="rect">
            <a:avLst/>
          </a:prstGeom>
        </p:spPr>
      </p:pic>
    </p:spTree>
    <p:extLst>
      <p:ext uri="{BB962C8B-B14F-4D97-AF65-F5344CB8AC3E}">
        <p14:creationId xmlns:p14="http://schemas.microsoft.com/office/powerpoint/2010/main" val="676719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i="1" dirty="0">
                <a:solidFill>
                  <a:srgbClr val="C00000"/>
                </a:solidFill>
                <a:latin typeface="Source Sans Pro"/>
                <a:ea typeface="Source Sans Pro"/>
                <a:cs typeface="Source Sans Pro"/>
                <a:sym typeface="Source Sans Pro"/>
              </a:rPr>
              <a:t>Part 1 (a)</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Why Do You Feel This Way? Summarizing Triggers of Emotions in Social Media Posts</a:t>
            </a:r>
            <a:endParaRPr dirty="0">
              <a:latin typeface="Source Sans Pro"/>
              <a:ea typeface="Source Sans Pro"/>
              <a:cs typeface="Source Sans Pro"/>
              <a:sym typeface="Source Sans Pro"/>
            </a:endParaRPr>
          </a:p>
        </p:txBody>
      </p:sp>
      <p:sp>
        <p:nvSpPr>
          <p:cNvPr id="142" name="Google Shape;14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143" name="Google Shape;143;p16"/>
          <p:cNvSpPr txBox="1"/>
          <p:nvPr/>
        </p:nvSpPr>
        <p:spPr>
          <a:xfrm>
            <a:off x="1015650" y="3038101"/>
            <a:ext cx="7112700" cy="738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dirty="0">
                <a:latin typeface="Source Sans Pro"/>
                <a:ea typeface="Source Sans Pro"/>
                <a:cs typeface="Source Sans Pro"/>
                <a:sym typeface="Source Sans Pro"/>
              </a:rPr>
              <a:t>Hongli Zhan</a:t>
            </a:r>
            <a:r>
              <a:rPr lang="en" sz="1600" dirty="0">
                <a:latin typeface="Source Sans Pro"/>
                <a:ea typeface="Source Sans Pro"/>
                <a:cs typeface="Source Sans Pro"/>
                <a:sym typeface="Source Sans Pro"/>
              </a:rPr>
              <a:t>, Tiberiu </a:t>
            </a:r>
            <a:r>
              <a:rPr lang="en" sz="1600" dirty="0" err="1">
                <a:latin typeface="Source Sans Pro"/>
                <a:ea typeface="Source Sans Pro"/>
                <a:cs typeface="Source Sans Pro"/>
                <a:sym typeface="Source Sans Pro"/>
              </a:rPr>
              <a:t>Sosea</a:t>
            </a:r>
            <a:r>
              <a:rPr lang="en" sz="1600" dirty="0">
                <a:latin typeface="Source Sans Pro"/>
                <a:ea typeface="Source Sans Pro"/>
                <a:cs typeface="Source Sans Pro"/>
                <a:sym typeface="Source Sans Pro"/>
              </a:rPr>
              <a:t>, Cornelia </a:t>
            </a:r>
            <a:r>
              <a:rPr lang="en" sz="1600" dirty="0" err="1">
                <a:latin typeface="Source Sans Pro"/>
                <a:ea typeface="Source Sans Pro"/>
                <a:cs typeface="Source Sans Pro"/>
                <a:sym typeface="Source Sans Pro"/>
              </a:rPr>
              <a:t>Caragea</a:t>
            </a:r>
            <a:r>
              <a:rPr lang="en" sz="1600" dirty="0">
                <a:latin typeface="Source Sans Pro"/>
                <a:ea typeface="Source Sans Pro"/>
                <a:cs typeface="Source Sans Pro"/>
                <a:sym typeface="Source Sans Pro"/>
              </a:rPr>
              <a:t>, </a:t>
            </a:r>
            <a:r>
              <a:rPr lang="en" sz="1600" dirty="0" err="1">
                <a:latin typeface="Source Sans Pro"/>
                <a:ea typeface="Source Sans Pro"/>
                <a:cs typeface="Source Sans Pro"/>
                <a:sym typeface="Source Sans Pro"/>
              </a:rPr>
              <a:t>Junyi</a:t>
            </a:r>
            <a:r>
              <a:rPr lang="en" sz="1600" dirty="0">
                <a:latin typeface="Source Sans Pro"/>
                <a:ea typeface="Source Sans Pro"/>
                <a:cs typeface="Source Sans Pro"/>
                <a:sym typeface="Source Sans Pro"/>
              </a:rPr>
              <a:t> Jessy Li</a:t>
            </a:r>
            <a:endParaRPr sz="1600" dirty="0">
              <a:latin typeface="Source Sans Pro"/>
              <a:ea typeface="Source Sans Pro"/>
              <a:cs typeface="Source Sans Pro"/>
              <a:sym typeface="Source Sans Pro"/>
            </a:endParaRPr>
          </a:p>
          <a:p>
            <a:pPr marL="0" lvl="0" indent="0" algn="ctr" rtl="0">
              <a:lnSpc>
                <a:spcPct val="150000"/>
              </a:lnSpc>
              <a:spcBef>
                <a:spcPts val="0"/>
              </a:spcBef>
              <a:spcAft>
                <a:spcPts val="0"/>
              </a:spcAft>
              <a:buClr>
                <a:schemeClr val="dk1"/>
              </a:buClr>
              <a:buSzPts val="1100"/>
              <a:buFont typeface="Arial"/>
              <a:buNone/>
            </a:pPr>
            <a:r>
              <a:rPr lang="en" sz="1200" dirty="0">
                <a:solidFill>
                  <a:schemeClr val="dk1"/>
                </a:solidFill>
                <a:latin typeface="Source Sans Pro"/>
                <a:ea typeface="Source Sans Pro"/>
                <a:cs typeface="Source Sans Pro"/>
                <a:sym typeface="Source Sans Pro"/>
              </a:rPr>
              <a:t>In </a:t>
            </a:r>
            <a:r>
              <a:rPr lang="en" sz="1200" i="1" dirty="0">
                <a:solidFill>
                  <a:schemeClr val="dk1"/>
                </a:solidFill>
                <a:latin typeface="Source Sans Pro"/>
                <a:ea typeface="Source Sans Pro"/>
                <a:cs typeface="Source Sans Pro"/>
                <a:sym typeface="Source Sans Pro"/>
              </a:rPr>
              <a:t>Proceedings of the 2022 Conference on Empirical Methods in Natural Language Processing (EMNLP 2022)</a:t>
            </a:r>
            <a:endParaRPr sz="1200" i="1" dirty="0">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EFB8-F98E-0A6F-A4BC-804A7D089EFA}"/>
              </a:ext>
            </a:extLst>
          </p:cNvPr>
          <p:cNvSpPr>
            <a:spLocks noGrp="1"/>
          </p:cNvSpPr>
          <p:nvPr>
            <p:ph type="title"/>
          </p:nvPr>
        </p:nvSpPr>
        <p:spPr/>
        <p:txBody>
          <a:bodyPr/>
          <a:lstStyle/>
          <a:p>
            <a:r>
              <a:rPr lang="en-US" dirty="0"/>
              <a:t>In another of our ongoing project, we see that…</a:t>
            </a:r>
          </a:p>
        </p:txBody>
      </p:sp>
      <p:sp>
        <p:nvSpPr>
          <p:cNvPr id="3" name="Text Placeholder 2">
            <a:extLst>
              <a:ext uri="{FF2B5EF4-FFF2-40B4-BE49-F238E27FC236}">
                <a16:creationId xmlns:a16="http://schemas.microsoft.com/office/drawing/2014/main" id="{418C5D63-C059-A5C5-9801-970F188738A7}"/>
              </a:ext>
            </a:extLst>
          </p:cNvPr>
          <p:cNvSpPr>
            <a:spLocks noGrp="1"/>
          </p:cNvSpPr>
          <p:nvPr>
            <p:ph type="body" idx="1"/>
          </p:nvPr>
        </p:nvSpPr>
        <p:spPr/>
        <p:txBody>
          <a:bodyPr/>
          <a:lstStyle/>
          <a:p>
            <a:r>
              <a:rPr lang="en-US" dirty="0"/>
              <a:t>When generating responses that express empathy, humans tend to employ a much diverse range of tactics in the responses</a:t>
            </a:r>
          </a:p>
        </p:txBody>
      </p:sp>
      <p:sp>
        <p:nvSpPr>
          <p:cNvPr id="4" name="Slide Number Placeholder 3">
            <a:extLst>
              <a:ext uri="{FF2B5EF4-FFF2-40B4-BE49-F238E27FC236}">
                <a16:creationId xmlns:a16="http://schemas.microsoft.com/office/drawing/2014/main" id="{F041EB43-0516-E22C-6257-9BC6BF6B5E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5" name="Picture 4">
            <a:extLst>
              <a:ext uri="{FF2B5EF4-FFF2-40B4-BE49-F238E27FC236}">
                <a16:creationId xmlns:a16="http://schemas.microsoft.com/office/drawing/2014/main" id="{5D487DCD-ACF4-B85D-C6B5-C12F521E24B8}"/>
              </a:ext>
            </a:extLst>
          </p:cNvPr>
          <p:cNvPicPr>
            <a:picLocks noChangeAspect="1"/>
          </p:cNvPicPr>
          <p:nvPr/>
        </p:nvPicPr>
        <p:blipFill>
          <a:blip r:embed="rId2"/>
          <a:stretch>
            <a:fillRect/>
          </a:stretch>
        </p:blipFill>
        <p:spPr>
          <a:xfrm>
            <a:off x="2021825" y="1910498"/>
            <a:ext cx="5100349" cy="3146319"/>
          </a:xfrm>
          <a:prstGeom prst="rect">
            <a:avLst/>
          </a:prstGeom>
        </p:spPr>
      </p:pic>
    </p:spTree>
    <p:extLst>
      <p:ext uri="{BB962C8B-B14F-4D97-AF65-F5344CB8AC3E}">
        <p14:creationId xmlns:p14="http://schemas.microsoft.com/office/powerpoint/2010/main" val="389016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01E2-EF64-E444-CB89-DB9ADB34EFE8}"/>
              </a:ext>
            </a:extLst>
          </p:cNvPr>
          <p:cNvSpPr>
            <a:spLocks noGrp="1"/>
          </p:cNvSpPr>
          <p:nvPr>
            <p:ph type="title"/>
          </p:nvPr>
        </p:nvSpPr>
        <p:spPr/>
        <p:txBody>
          <a:bodyPr/>
          <a:lstStyle/>
          <a:p>
            <a:r>
              <a:rPr lang="en-US" dirty="0"/>
              <a:t>Research Questions</a:t>
            </a:r>
          </a:p>
        </p:txBody>
      </p:sp>
      <p:sp>
        <p:nvSpPr>
          <p:cNvPr id="3" name="Text Placeholder 2">
            <a:extLst>
              <a:ext uri="{FF2B5EF4-FFF2-40B4-BE49-F238E27FC236}">
                <a16:creationId xmlns:a16="http://schemas.microsoft.com/office/drawing/2014/main" id="{BC7F4366-5DEA-477C-6D67-98AA0786E04A}"/>
              </a:ext>
            </a:extLst>
          </p:cNvPr>
          <p:cNvSpPr>
            <a:spLocks noGrp="1"/>
          </p:cNvSpPr>
          <p:nvPr>
            <p:ph type="body" idx="1"/>
          </p:nvPr>
        </p:nvSpPr>
        <p:spPr/>
        <p:txBody>
          <a:bodyPr/>
          <a:lstStyle/>
          <a:p>
            <a:r>
              <a:rPr lang="en-US" dirty="0"/>
              <a:t>Can we improve the ability of LLMs to produce empathic responses mid-</a:t>
            </a:r>
          </a:p>
          <a:p>
            <a:r>
              <a:rPr lang="en-US" dirty="0"/>
              <a:t>conversation, and make them more human-like?</a:t>
            </a:r>
          </a:p>
        </p:txBody>
      </p:sp>
      <p:sp>
        <p:nvSpPr>
          <p:cNvPr id="4" name="Slide Number Placeholder 3">
            <a:extLst>
              <a:ext uri="{FF2B5EF4-FFF2-40B4-BE49-F238E27FC236}">
                <a16:creationId xmlns:a16="http://schemas.microsoft.com/office/drawing/2014/main" id="{50D37893-CDE6-BD9F-9187-0FFD29D199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738700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Font typeface="Arial" panose="020B0604020202020204" pitchFamily="34" charset="0"/>
              <a:buChar char="•"/>
            </a:pPr>
            <a:r>
              <a:rPr lang="en-US" sz="1400" dirty="0"/>
              <a:t>Multi-turn conversations between users and AI assistants</a:t>
            </a:r>
          </a:p>
          <a:p>
            <a:pPr marL="285750" indent="-285750">
              <a:spcBef>
                <a:spcPts val="600"/>
              </a:spcBef>
              <a:spcAft>
                <a:spcPts val="600"/>
              </a:spcAft>
              <a:buFont typeface="Arial" panose="020B0604020202020204" pitchFamily="34" charset="0"/>
              <a:buChar char="•"/>
            </a:pPr>
            <a:r>
              <a:rPr lang="en-US" sz="1400" dirty="0"/>
              <a:t>Each Assistant’s message receives a self-reported perceived Empathy rating (from 1 to 5) from the user</a:t>
            </a:r>
          </a:p>
          <a:p>
            <a:pPr marL="285750" indent="-285750">
              <a:spcBef>
                <a:spcPts val="600"/>
              </a:spcBef>
              <a:spcAft>
                <a:spcPts val="600"/>
              </a:spcAft>
              <a:buFont typeface="Arial" panose="020B0604020202020204" pitchFamily="34" charset="0"/>
              <a:buChar char="•"/>
            </a:pPr>
            <a:r>
              <a:rPr lang="en-US" sz="1400" dirty="0"/>
              <a:t>We use GPT-4o to filter out conversations that require Empathy (based on the first turn’s user message and the user’s description of the conversation)</a:t>
            </a:r>
          </a:p>
          <a:p>
            <a:pPr marL="285750" indent="-285750">
              <a:spcBef>
                <a:spcPts val="600"/>
              </a:spcBef>
              <a:spcAft>
                <a:spcPts val="600"/>
              </a:spcAft>
              <a:buFont typeface="Arial" panose="020B0604020202020204" pitchFamily="34" charset="0"/>
              <a:buChar char="•"/>
            </a:pPr>
            <a:r>
              <a:rPr lang="en-US" sz="1400" dirty="0"/>
              <a:t>After filtering, we are left with 211 conversations, with an average turn of 4.8 (SD=3.0)</a:t>
            </a:r>
            <a:endParaRPr lang="en-US" sz="1000" dirty="0"/>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5545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4751-C5EF-88D5-188C-D839311C572A}"/>
              </a:ext>
            </a:extLst>
          </p:cNvPr>
          <p:cNvSpPr>
            <a:spLocks noGrp="1"/>
          </p:cNvSpPr>
          <p:nvPr>
            <p:ph type="title"/>
          </p:nvPr>
        </p:nvSpPr>
        <p:spPr/>
        <p:txBody>
          <a:bodyPr>
            <a:normAutofit/>
          </a:bodyPr>
          <a:lstStyle/>
          <a:p>
            <a:r>
              <a:rPr lang="en-US" dirty="0"/>
              <a:t>Example Conversation: Turn 1</a:t>
            </a:r>
          </a:p>
        </p:txBody>
      </p:sp>
      <p:sp>
        <p:nvSpPr>
          <p:cNvPr id="4" name="Slide Number Placeholder 3">
            <a:extLst>
              <a:ext uri="{FF2B5EF4-FFF2-40B4-BE49-F238E27FC236}">
                <a16:creationId xmlns:a16="http://schemas.microsoft.com/office/drawing/2014/main" id="{08F7B59D-904B-3BF7-0815-D88DCA9855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5" name="Rounded Rectangle 4">
            <a:extLst>
              <a:ext uri="{FF2B5EF4-FFF2-40B4-BE49-F238E27FC236}">
                <a16:creationId xmlns:a16="http://schemas.microsoft.com/office/drawing/2014/main" id="{B03E5A9C-3D71-2055-A1E0-F0B60852FE2E}"/>
              </a:ext>
            </a:extLst>
          </p:cNvPr>
          <p:cNvSpPr/>
          <p:nvPr/>
        </p:nvSpPr>
        <p:spPr>
          <a:xfrm>
            <a:off x="634999" y="1072584"/>
            <a:ext cx="2802468" cy="1178591"/>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I had two deaths in the family recently. My family is healing, and so am I. My Mom is now going through a few health issues, and while I believe I'm handling it well, I also know that I'm not. I need some advice navigating this.</a:t>
            </a:r>
          </a:p>
        </p:txBody>
      </p:sp>
      <p:pic>
        <p:nvPicPr>
          <p:cNvPr id="8" name="Picture 7">
            <a:extLst>
              <a:ext uri="{FF2B5EF4-FFF2-40B4-BE49-F238E27FC236}">
                <a16:creationId xmlns:a16="http://schemas.microsoft.com/office/drawing/2014/main" id="{6F00158E-71D6-786D-AB3B-E53AE149B47B}"/>
              </a:ext>
            </a:extLst>
          </p:cNvPr>
          <p:cNvPicPr>
            <a:picLocks noChangeAspect="1"/>
          </p:cNvPicPr>
          <p:nvPr/>
        </p:nvPicPr>
        <p:blipFill>
          <a:blip r:embed="rId2"/>
          <a:stretch>
            <a:fillRect/>
          </a:stretch>
        </p:blipFill>
        <p:spPr>
          <a:xfrm>
            <a:off x="66166" y="1416345"/>
            <a:ext cx="491067" cy="491067"/>
          </a:xfrm>
          <a:prstGeom prst="rect">
            <a:avLst/>
          </a:prstGeom>
        </p:spPr>
      </p:pic>
      <p:sp>
        <p:nvSpPr>
          <p:cNvPr id="9" name="Rounded Rectangle 8">
            <a:extLst>
              <a:ext uri="{FF2B5EF4-FFF2-40B4-BE49-F238E27FC236}">
                <a16:creationId xmlns:a16="http://schemas.microsoft.com/office/drawing/2014/main" id="{57223F1B-80D3-945C-AE2A-5CE6B2E8A33F}"/>
              </a:ext>
            </a:extLst>
          </p:cNvPr>
          <p:cNvSpPr/>
          <p:nvPr/>
        </p:nvSpPr>
        <p:spPr>
          <a:xfrm>
            <a:off x="3515233" y="1104609"/>
            <a:ext cx="4993768" cy="3952208"/>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Sorry to hear about the losses in your family, and that your Mom is going through health issues. It's understandable that you're feeling overwhelmed and unsure of how to navigate this difficult time. Here are some suggestions that may help:</a:t>
            </a:r>
          </a:p>
          <a:p>
            <a:r>
              <a:rPr lang="en-US" sz="900" dirty="0">
                <a:solidFill>
                  <a:sysClr val="windowText" lastClr="000000"/>
                </a:solidFill>
              </a:rPr>
              <a:t>1. Allow yourself to feel your emotions: It's important to acknowledge and validate your feelings, even if they're uncomfortable or difficult to process. It's okay to feel sad, angry, frustrated, or scared. Don't try to suppress your emotions or put on a brave face if you're not feeling up to it.</a:t>
            </a:r>
          </a:p>
          <a:p>
            <a:r>
              <a:rPr lang="en-US" sz="900" dirty="0">
                <a:solidFill>
                  <a:sysClr val="windowText" lastClr="000000"/>
                </a:solidFill>
              </a:rPr>
              <a:t>2. Take care of yourself: Make sure you're getting enough rest, eating well, and engaging in activities that bring you comfort and relaxation. It's easy to put your own needs on the back burner when dealing with family health issues, but it's crucial to prioritize your own well-being, too.</a:t>
            </a:r>
          </a:p>
          <a:p>
            <a:r>
              <a:rPr lang="en-US" sz="900" dirty="0">
                <a:solidFill>
                  <a:sysClr val="windowText" lastClr="000000"/>
                </a:solidFill>
              </a:rPr>
              <a:t>3. Seek support: Reach out to friends, family members, or a therapist who can offer emotional support and a listening ear. Sharing your concerns and feelings with someone you trust can help you feel less alone and more supported.</a:t>
            </a:r>
          </a:p>
          <a:p>
            <a:r>
              <a:rPr lang="en-US" sz="900" dirty="0">
                <a:solidFill>
                  <a:sysClr val="windowText" lastClr="000000"/>
                </a:solidFill>
              </a:rPr>
              <a:t>4. Set boundaries: It's important to set boundaries around your own emotional and physical energy. Be honest with your family members about what you can and can't do, and don't feel guilty about taking time for yourself when you need it.</a:t>
            </a:r>
          </a:p>
          <a:p>
            <a:r>
              <a:rPr lang="en-US" sz="900" dirty="0">
                <a:solidFill>
                  <a:sysClr val="windowText" lastClr="000000"/>
                </a:solidFill>
              </a:rPr>
              <a:t>5. Practice self-compassion: Be kind and understanding with yourself as you navigate this challenging time. Remember that you're doing the best you can, and that it's okay to make mistakes or not have all the answers.</a:t>
            </a:r>
          </a:p>
          <a:p>
            <a:r>
              <a:rPr lang="en-US" sz="900" dirty="0">
                <a:solidFill>
                  <a:sysClr val="windowText" lastClr="000000"/>
                </a:solidFill>
              </a:rPr>
              <a:t>6. Take things one step at a time: Break down the challenges you're facing into smaller, manageable tasks. Focus on one thing at a time, and take it one day at a time.</a:t>
            </a:r>
          </a:p>
          <a:p>
            <a:r>
              <a:rPr lang="en-US" sz="900" dirty="0">
                <a:solidFill>
                  <a:sysClr val="windowText" lastClr="000000"/>
                </a:solidFill>
              </a:rPr>
              <a:t>7. Seek professional help: If you're feeling overwhelmed or struggling to cope, consider seeking professional help from a therapist or counselor. They can offer guidance and support in managing your emotions and navigating the challenges you're facing.</a:t>
            </a:r>
          </a:p>
          <a:p>
            <a:r>
              <a:rPr lang="en-US" sz="900" dirty="0">
                <a:solidFill>
                  <a:sysClr val="windowText" lastClr="000000"/>
                </a:solidFill>
              </a:rPr>
              <a:t>8. Celebrate small victories: Find ways to celebrate small victories, no matter how small they may seem. This can help you stay positive and motivated, even</a:t>
            </a:r>
          </a:p>
        </p:txBody>
      </p:sp>
      <p:pic>
        <p:nvPicPr>
          <p:cNvPr id="10" name="Picture 9">
            <a:extLst>
              <a:ext uri="{FF2B5EF4-FFF2-40B4-BE49-F238E27FC236}">
                <a16:creationId xmlns:a16="http://schemas.microsoft.com/office/drawing/2014/main" id="{8E323257-8DD3-9EA0-58C3-93DBE971BDE5}"/>
              </a:ext>
            </a:extLst>
          </p:cNvPr>
          <p:cNvPicPr>
            <a:picLocks noChangeAspect="1"/>
          </p:cNvPicPr>
          <p:nvPr/>
        </p:nvPicPr>
        <p:blipFill>
          <a:blip r:embed="rId3"/>
          <a:stretch>
            <a:fillRect/>
          </a:stretch>
        </p:blipFill>
        <p:spPr>
          <a:xfrm>
            <a:off x="8546000" y="2073782"/>
            <a:ext cx="497968" cy="497968"/>
          </a:xfrm>
          <a:prstGeom prst="rect">
            <a:avLst/>
          </a:prstGeom>
        </p:spPr>
      </p:pic>
      <p:sp>
        <p:nvSpPr>
          <p:cNvPr id="11" name="Rectangle 10">
            <a:extLst>
              <a:ext uri="{FF2B5EF4-FFF2-40B4-BE49-F238E27FC236}">
                <a16:creationId xmlns:a16="http://schemas.microsoft.com/office/drawing/2014/main" id="{3EAD3CD9-1503-7CB5-51D8-7D3754D7A7A7}"/>
              </a:ext>
            </a:extLst>
          </p:cNvPr>
          <p:cNvSpPr/>
          <p:nvPr/>
        </p:nvSpPr>
        <p:spPr>
          <a:xfrm>
            <a:off x="4572000" y="2571750"/>
            <a:ext cx="2667000" cy="82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 (Very Poor)</a:t>
            </a:r>
          </a:p>
        </p:txBody>
      </p:sp>
    </p:spTree>
    <p:extLst>
      <p:ext uri="{BB962C8B-B14F-4D97-AF65-F5344CB8AC3E}">
        <p14:creationId xmlns:p14="http://schemas.microsoft.com/office/powerpoint/2010/main" val="347221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C4851-2724-4D23-DEE8-509EF992F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BC764-4A26-42FC-A0C2-EC538EF462FB}"/>
              </a:ext>
            </a:extLst>
          </p:cNvPr>
          <p:cNvSpPr>
            <a:spLocks noGrp="1"/>
          </p:cNvSpPr>
          <p:nvPr>
            <p:ph type="title"/>
          </p:nvPr>
        </p:nvSpPr>
        <p:spPr/>
        <p:txBody>
          <a:bodyPr/>
          <a:lstStyle/>
          <a:p>
            <a:r>
              <a:rPr lang="en-US" dirty="0"/>
              <a:t>Example Conversation: Turn 2</a:t>
            </a:r>
          </a:p>
        </p:txBody>
      </p:sp>
      <p:sp>
        <p:nvSpPr>
          <p:cNvPr id="4" name="Slide Number Placeholder 3">
            <a:extLst>
              <a:ext uri="{FF2B5EF4-FFF2-40B4-BE49-F238E27FC236}">
                <a16:creationId xmlns:a16="http://schemas.microsoft.com/office/drawing/2014/main" id="{61A0301A-0FDF-F163-ABC4-EEDEF3CB77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5" name="Rounded Rectangle 4">
            <a:extLst>
              <a:ext uri="{FF2B5EF4-FFF2-40B4-BE49-F238E27FC236}">
                <a16:creationId xmlns:a16="http://schemas.microsoft.com/office/drawing/2014/main" id="{C95D5096-54FC-0738-4612-2D69B0E8DAED}"/>
              </a:ext>
            </a:extLst>
          </p:cNvPr>
          <p:cNvSpPr/>
          <p:nvPr/>
        </p:nvSpPr>
        <p:spPr>
          <a:xfrm>
            <a:off x="634999" y="1072585"/>
            <a:ext cx="2802468" cy="834828"/>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Thanks. Kind of weird to have a list of things to do - should we have a conversation about why I'm feeling what I'm feeling?</a:t>
            </a:r>
          </a:p>
        </p:txBody>
      </p:sp>
      <p:pic>
        <p:nvPicPr>
          <p:cNvPr id="8" name="Picture 7">
            <a:extLst>
              <a:ext uri="{FF2B5EF4-FFF2-40B4-BE49-F238E27FC236}">
                <a16:creationId xmlns:a16="http://schemas.microsoft.com/office/drawing/2014/main" id="{33798FE5-FE05-3174-2737-FF663CDAC214}"/>
              </a:ext>
            </a:extLst>
          </p:cNvPr>
          <p:cNvPicPr>
            <a:picLocks noChangeAspect="1"/>
          </p:cNvPicPr>
          <p:nvPr/>
        </p:nvPicPr>
        <p:blipFill>
          <a:blip r:embed="rId2"/>
          <a:stretch>
            <a:fillRect/>
          </a:stretch>
        </p:blipFill>
        <p:spPr>
          <a:xfrm>
            <a:off x="100032" y="1243705"/>
            <a:ext cx="491067" cy="491067"/>
          </a:xfrm>
          <a:prstGeom prst="rect">
            <a:avLst/>
          </a:prstGeom>
        </p:spPr>
      </p:pic>
      <p:sp>
        <p:nvSpPr>
          <p:cNvPr id="9" name="Rounded Rectangle 8">
            <a:extLst>
              <a:ext uri="{FF2B5EF4-FFF2-40B4-BE49-F238E27FC236}">
                <a16:creationId xmlns:a16="http://schemas.microsoft.com/office/drawing/2014/main" id="{832F4DBF-5F4E-25BF-6ADB-2411799F43A7}"/>
              </a:ext>
            </a:extLst>
          </p:cNvPr>
          <p:cNvSpPr/>
          <p:nvPr/>
        </p:nvSpPr>
        <p:spPr>
          <a:xfrm>
            <a:off x="3437467" y="2073782"/>
            <a:ext cx="4993768" cy="2576084"/>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Of course! I apologize if my previous response came across as dismissive of your emotions. It's important to acknowledge and explore your feelings, especially during difficult times.</a:t>
            </a:r>
          </a:p>
          <a:p>
            <a:endParaRPr lang="en-US" sz="900" dirty="0">
              <a:solidFill>
                <a:sysClr val="windowText" lastClr="000000"/>
              </a:solidFill>
            </a:endParaRPr>
          </a:p>
          <a:p>
            <a:r>
              <a:rPr lang="en-US" sz="900" dirty="0">
                <a:solidFill>
                  <a:sysClr val="windowText" lastClr="000000"/>
                </a:solidFill>
              </a:rPr>
              <a:t>It sounds like you're experiencing a range of emotions, including sadness, anger, and frustration. These feelings are valid and understandable, given the challenges you're facing with your family's health issues.</a:t>
            </a:r>
          </a:p>
          <a:p>
            <a:endParaRPr lang="en-US" sz="900" dirty="0">
              <a:solidFill>
                <a:sysClr val="windowText" lastClr="000000"/>
              </a:solidFill>
            </a:endParaRPr>
          </a:p>
          <a:p>
            <a:r>
              <a:rPr lang="en-US" sz="900" dirty="0">
                <a:solidFill>
                  <a:sysClr val="windowText" lastClr="000000"/>
                </a:solidFill>
              </a:rPr>
              <a:t>Have you noticed any patterns or triggers that make you feel these emotions? For example, do certain situations or conversations with your family members tend to leave you feeling sad or angry? Are there any specific concerns or fears that you haven't been able to shake?</a:t>
            </a:r>
          </a:p>
          <a:p>
            <a:endParaRPr lang="en-US" sz="900" dirty="0">
              <a:solidFill>
                <a:sysClr val="windowText" lastClr="000000"/>
              </a:solidFill>
            </a:endParaRPr>
          </a:p>
          <a:p>
            <a:r>
              <a:rPr lang="en-US" sz="900" dirty="0">
                <a:solidFill>
                  <a:sysClr val="windowText" lastClr="000000"/>
                </a:solidFill>
              </a:rPr>
              <a:t>Exploring these questions can help you better understand your emotions and develop strategies to manage them. It can also be helpful to practice self-compassion and remind yourself that your feelings are normal and valid, given the circumstances.</a:t>
            </a:r>
          </a:p>
          <a:p>
            <a:endParaRPr lang="en-US" sz="900" dirty="0">
              <a:solidFill>
                <a:sysClr val="windowText" lastClr="000000"/>
              </a:solidFill>
            </a:endParaRPr>
          </a:p>
          <a:p>
            <a:r>
              <a:rPr lang="en-US" sz="900" dirty="0">
                <a:solidFill>
                  <a:sysClr val="windowText" lastClr="000000"/>
                </a:solidFill>
              </a:rPr>
              <a:t>Would you like to talk more about your feelings and concerns? I'm here to listen and offer support.</a:t>
            </a:r>
          </a:p>
        </p:txBody>
      </p:sp>
      <p:pic>
        <p:nvPicPr>
          <p:cNvPr id="10" name="Picture 9">
            <a:extLst>
              <a:ext uri="{FF2B5EF4-FFF2-40B4-BE49-F238E27FC236}">
                <a16:creationId xmlns:a16="http://schemas.microsoft.com/office/drawing/2014/main" id="{DE2AD259-1C60-E3FD-5707-51E6077BEAD5}"/>
              </a:ext>
            </a:extLst>
          </p:cNvPr>
          <p:cNvPicPr>
            <a:picLocks noChangeAspect="1"/>
          </p:cNvPicPr>
          <p:nvPr/>
        </p:nvPicPr>
        <p:blipFill>
          <a:blip r:embed="rId3"/>
          <a:stretch>
            <a:fillRect/>
          </a:stretch>
        </p:blipFill>
        <p:spPr>
          <a:xfrm>
            <a:off x="8497824" y="2950132"/>
            <a:ext cx="497968" cy="497968"/>
          </a:xfrm>
          <a:prstGeom prst="rect">
            <a:avLst/>
          </a:prstGeom>
        </p:spPr>
      </p:pic>
      <p:sp>
        <p:nvSpPr>
          <p:cNvPr id="11" name="Rectangle 10">
            <a:extLst>
              <a:ext uri="{FF2B5EF4-FFF2-40B4-BE49-F238E27FC236}">
                <a16:creationId xmlns:a16="http://schemas.microsoft.com/office/drawing/2014/main" id="{3D306170-2718-0D6B-20E1-4CEC169AC32E}"/>
              </a:ext>
            </a:extLst>
          </p:cNvPr>
          <p:cNvSpPr/>
          <p:nvPr/>
        </p:nvSpPr>
        <p:spPr>
          <a:xfrm>
            <a:off x="4488118" y="2950132"/>
            <a:ext cx="2667000" cy="82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 (Very Poor)</a:t>
            </a:r>
          </a:p>
        </p:txBody>
      </p:sp>
    </p:spTree>
    <p:extLst>
      <p:ext uri="{BB962C8B-B14F-4D97-AF65-F5344CB8AC3E}">
        <p14:creationId xmlns:p14="http://schemas.microsoft.com/office/powerpoint/2010/main" val="125548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214EBD7-2176-B819-A675-C49BE0B8B98C}"/>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24CDD1AE-B234-4B12-8E51-8972DDD4151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Dataset Overview</a:t>
            </a:r>
            <a:endParaRPr dirty="0"/>
          </a:p>
        </p:txBody>
      </p:sp>
      <p:sp>
        <p:nvSpPr>
          <p:cNvPr id="199" name="Google Shape;199;p22">
            <a:extLst>
              <a:ext uri="{FF2B5EF4-FFF2-40B4-BE49-F238E27FC236}">
                <a16:creationId xmlns:a16="http://schemas.microsoft.com/office/drawing/2014/main" id="{E363B527-8ABB-B43C-8EF5-6A6FC9CBB0DD}"/>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45</a:t>
            </a:fld>
            <a:endParaRPr lang="en"/>
          </a:p>
        </p:txBody>
      </p:sp>
      <p:pic>
        <p:nvPicPr>
          <p:cNvPr id="8" name="Picture 7" descr="A graph of a disorganized number&#10;&#10;AI-generated content may be incorrect.">
            <a:extLst>
              <a:ext uri="{FF2B5EF4-FFF2-40B4-BE49-F238E27FC236}">
                <a16:creationId xmlns:a16="http://schemas.microsoft.com/office/drawing/2014/main" id="{1DE50C1D-5284-7740-7529-45A7B7680173}"/>
              </a:ext>
            </a:extLst>
          </p:cNvPr>
          <p:cNvPicPr>
            <a:picLocks noChangeAspect="1"/>
          </p:cNvPicPr>
          <p:nvPr/>
        </p:nvPicPr>
        <p:blipFill>
          <a:blip r:embed="rId3"/>
          <a:stretch>
            <a:fillRect/>
          </a:stretch>
        </p:blipFill>
        <p:spPr>
          <a:xfrm>
            <a:off x="197487" y="1250563"/>
            <a:ext cx="4470400" cy="3543300"/>
          </a:xfrm>
          <a:prstGeom prst="rect">
            <a:avLst/>
          </a:prstGeom>
        </p:spPr>
      </p:pic>
      <p:pic>
        <p:nvPicPr>
          <p:cNvPr id="5" name="Picture 4">
            <a:extLst>
              <a:ext uri="{FF2B5EF4-FFF2-40B4-BE49-F238E27FC236}">
                <a16:creationId xmlns:a16="http://schemas.microsoft.com/office/drawing/2014/main" id="{FD4E6689-C34B-0F85-C2AF-9D3E1A80510E}"/>
              </a:ext>
            </a:extLst>
          </p:cNvPr>
          <p:cNvPicPr>
            <a:picLocks noChangeAspect="1"/>
          </p:cNvPicPr>
          <p:nvPr/>
        </p:nvPicPr>
        <p:blipFill>
          <a:blip r:embed="rId4"/>
          <a:stretch>
            <a:fillRect/>
          </a:stretch>
        </p:blipFill>
        <p:spPr>
          <a:xfrm>
            <a:off x="4946667" y="743112"/>
            <a:ext cx="3714861" cy="4313705"/>
          </a:xfrm>
          <a:prstGeom prst="rect">
            <a:avLst/>
          </a:prstGeom>
        </p:spPr>
      </p:pic>
    </p:spTree>
    <p:extLst>
      <p:ext uri="{BB962C8B-B14F-4D97-AF65-F5344CB8AC3E}">
        <p14:creationId xmlns:p14="http://schemas.microsoft.com/office/powerpoint/2010/main" val="373198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1E7AB5-85AE-AFD8-1A61-CC519232B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D9D52-EB6A-99D2-0740-D51DA59E0AC5}"/>
              </a:ext>
            </a:extLst>
          </p:cNvPr>
          <p:cNvSpPr>
            <a:spLocks noGrp="1"/>
          </p:cNvSpPr>
          <p:nvPr>
            <p:ph type="title"/>
          </p:nvPr>
        </p:nvSpPr>
        <p:spPr/>
        <p:txBody>
          <a:bodyPr/>
          <a:lstStyle/>
          <a:p>
            <a:r>
              <a:rPr lang="en-US" dirty="0"/>
              <a:t>Tactic Usage Across Turns</a:t>
            </a:r>
          </a:p>
        </p:txBody>
      </p:sp>
      <p:sp>
        <p:nvSpPr>
          <p:cNvPr id="4" name="Slide Number Placeholder 3">
            <a:extLst>
              <a:ext uri="{FF2B5EF4-FFF2-40B4-BE49-F238E27FC236}">
                <a16:creationId xmlns:a16="http://schemas.microsoft.com/office/drawing/2014/main" id="{D442CAC6-94DD-FA2C-A697-FF62C377E6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grpSp>
        <p:nvGrpSpPr>
          <p:cNvPr id="7" name="Group 6">
            <a:extLst>
              <a:ext uri="{FF2B5EF4-FFF2-40B4-BE49-F238E27FC236}">
                <a16:creationId xmlns:a16="http://schemas.microsoft.com/office/drawing/2014/main" id="{B11E4CDE-9C35-91CD-D893-64E477094AAE}"/>
              </a:ext>
            </a:extLst>
          </p:cNvPr>
          <p:cNvGrpSpPr/>
          <p:nvPr/>
        </p:nvGrpSpPr>
        <p:grpSpPr>
          <a:xfrm>
            <a:off x="0" y="1373776"/>
            <a:ext cx="9144000" cy="2866240"/>
            <a:chOff x="0" y="1373776"/>
            <a:chExt cx="9144000" cy="2866240"/>
          </a:xfrm>
        </p:grpSpPr>
        <p:pic>
          <p:nvPicPr>
            <p:cNvPr id="5" name="Picture 4">
              <a:extLst>
                <a:ext uri="{FF2B5EF4-FFF2-40B4-BE49-F238E27FC236}">
                  <a16:creationId xmlns:a16="http://schemas.microsoft.com/office/drawing/2014/main" id="{76AF06FE-6253-4FB8-A99E-29E3F66BD18F}"/>
                </a:ext>
              </a:extLst>
            </p:cNvPr>
            <p:cNvPicPr>
              <a:picLocks noChangeAspect="1"/>
            </p:cNvPicPr>
            <p:nvPr/>
          </p:nvPicPr>
          <p:blipFill>
            <a:blip r:embed="rId3"/>
            <a:srcRect l="95610"/>
            <a:stretch/>
          </p:blipFill>
          <p:spPr>
            <a:xfrm>
              <a:off x="8724122" y="1373776"/>
              <a:ext cx="419878" cy="2866239"/>
            </a:xfrm>
            <a:prstGeom prst="rect">
              <a:avLst/>
            </a:prstGeom>
          </p:spPr>
        </p:pic>
        <p:pic>
          <p:nvPicPr>
            <p:cNvPr id="6" name="Picture 5">
              <a:extLst>
                <a:ext uri="{FF2B5EF4-FFF2-40B4-BE49-F238E27FC236}">
                  <a16:creationId xmlns:a16="http://schemas.microsoft.com/office/drawing/2014/main" id="{DCD8E28A-F8D9-1C07-29DB-E78673D803E8}"/>
                </a:ext>
              </a:extLst>
            </p:cNvPr>
            <p:cNvPicPr>
              <a:picLocks noChangeAspect="1"/>
            </p:cNvPicPr>
            <p:nvPr/>
          </p:nvPicPr>
          <p:blipFill>
            <a:blip r:embed="rId3"/>
            <a:srcRect r="9171"/>
            <a:stretch/>
          </p:blipFill>
          <p:spPr>
            <a:xfrm>
              <a:off x="0" y="1373777"/>
              <a:ext cx="8686800" cy="2866239"/>
            </a:xfrm>
            <a:prstGeom prst="rect">
              <a:avLst/>
            </a:prstGeom>
          </p:spPr>
        </p:pic>
      </p:grpSp>
    </p:spTree>
    <p:extLst>
      <p:ext uri="{BB962C8B-B14F-4D97-AF65-F5344CB8AC3E}">
        <p14:creationId xmlns:p14="http://schemas.microsoft.com/office/powerpoint/2010/main" val="2641407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nvPr>
        </p:nvSpPr>
        <p:spPr/>
        <p:txBody>
          <a:bodyPr/>
          <a:lstStyle/>
          <a:p>
            <a:pPr>
              <a:spcBef>
                <a:spcPts val="600"/>
              </a:spcBef>
              <a:spcAft>
                <a:spcPts val="600"/>
              </a:spcAft>
            </a:pPr>
            <a:r>
              <a:rPr lang="en-US" dirty="0"/>
              <a:t>Test-time CoT with key information </a:t>
            </a:r>
            <a:r>
              <a:rPr lang="en-US" dirty="0" err="1"/>
              <a:t>w.r.t</a:t>
            </a:r>
            <a:r>
              <a:rPr lang="en-US" dirty="0"/>
              <a:t> the conversation:</a:t>
            </a:r>
          </a:p>
          <a:p>
            <a:pPr marL="342900" indent="-342900">
              <a:spcBef>
                <a:spcPts val="600"/>
              </a:spcBef>
              <a:spcAft>
                <a:spcPts val="600"/>
              </a:spcAft>
              <a:buFont typeface="+mj-lt"/>
              <a:buAutoNum type="arabicPeriod"/>
            </a:pPr>
            <a:r>
              <a:rPr lang="en-US" dirty="0"/>
              <a:t>Tactics used in the previous turns of the conversation</a:t>
            </a:r>
          </a:p>
          <a:p>
            <a:pPr marL="342900" indent="-342900">
              <a:spcBef>
                <a:spcPts val="600"/>
              </a:spcBef>
              <a:spcAft>
                <a:spcPts val="600"/>
              </a:spcAft>
              <a:buFont typeface="+mj-lt"/>
              <a:buAutoNum type="arabicPeriod"/>
            </a:pPr>
            <a:r>
              <a:rPr lang="en-US" dirty="0"/>
              <a:t>Perceived empathy rating of the previous assistant messages</a:t>
            </a:r>
          </a:p>
          <a:p>
            <a:pPr marL="342900" indent="-342900">
              <a:spcBef>
                <a:spcPts val="600"/>
              </a:spcBef>
              <a:spcAft>
                <a:spcPts val="600"/>
              </a:spcAft>
              <a:buFont typeface="+mj-lt"/>
              <a:buAutoNum type="arabicPeriod"/>
            </a:pPr>
            <a:r>
              <a:rPr lang="en-US" dirty="0"/>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21953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t>Turn 2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solidFill>
                  <a:srgbClr val="C00000"/>
                </a:solidFill>
              </a:rPr>
              <a:t>Count of Tactics used so far in the conversation history</a:t>
            </a:r>
          </a:p>
          <a:p>
            <a:pPr marL="285750" indent="-285750">
              <a:buFont typeface="Arial" panose="020B0604020202020204" pitchFamily="34" charset="0"/>
              <a:buChar char="•"/>
            </a:pPr>
            <a:r>
              <a:rPr lang="en-US" dirty="0"/>
              <a:t>Current Turn’s user message</a:t>
            </a:r>
          </a:p>
          <a:p>
            <a:pPr marL="285750" indent="-285750">
              <a:buFont typeface="Arial" panose="020B0604020202020204" pitchFamily="34" charset="0"/>
              <a:buChar char="•"/>
            </a:pPr>
            <a:r>
              <a:rPr lang="en-US" dirty="0">
                <a:solidFill>
                  <a:srgbClr val="C00000"/>
                </a:solidFill>
              </a:rPr>
              <a:t>Intentions of the Current Turn’s User Message</a:t>
            </a:r>
          </a:p>
          <a:p>
            <a:pPr marL="1200150" lvl="1" indent="-285750">
              <a:buFont typeface="Arial" panose="020B0604020202020204" pitchFamily="34" charset="0"/>
              <a:buChar char="•"/>
            </a:pPr>
            <a:r>
              <a:rPr lang="en-US" dirty="0">
                <a:solidFill>
                  <a:srgbClr val="C00000"/>
                </a:solid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8904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Font typeface="Arial" panose="020B0604020202020204" pitchFamily="34" charset="0"/>
              <a:buChar char="•"/>
            </a:pPr>
            <a:r>
              <a:rPr lang="en-US" dirty="0"/>
              <a:t>Training GPT-4o to be an LLM-judge (prompt-engineering/finetuning)</a:t>
            </a:r>
          </a:p>
          <a:p>
            <a:pPr>
              <a:spcAft>
                <a:spcPts val="600"/>
              </a:spcAft>
            </a:pPr>
            <a:r>
              <a:rPr lang="en-US" b="1" dirty="0">
                <a:solidFill>
                  <a:srgbClr val="C00000"/>
                </a:solidFill>
              </a:rPr>
              <a:t>Moving piece 3: labeling user’s intent</a:t>
            </a:r>
          </a:p>
          <a:p>
            <a:pPr marL="285750" indent="-285750">
              <a:spcAft>
                <a:spcPts val="600"/>
              </a:spcAft>
              <a:buFont typeface="Arial" panose="020B0604020202020204" pitchFamily="34" charset="0"/>
              <a:buChar char="•"/>
            </a:pPr>
            <a:r>
              <a:rPr lang="en-US" dirty="0"/>
              <a:t>We use GPT-4o to label user’s intents (few-shot)</a:t>
            </a:r>
          </a:p>
          <a:p>
            <a:pPr marL="285750" indent="-285750">
              <a:spcAft>
                <a:spcPts val="600"/>
              </a:spcAft>
              <a:buFont typeface="Arial" panose="020B0604020202020204" pitchFamily="34" charset="0"/>
              <a:buChar char="•"/>
            </a:pPr>
            <a:r>
              <a:rPr lang="en-US" dirty="0"/>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3658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Font typeface="Arial" panose="020B0604020202020204" pitchFamily="34" charset="0"/>
              <a:buChar char="•"/>
            </a:pPr>
            <a:r>
              <a:rPr lang="en-US" sz="1600" dirty="0"/>
              <a:t>New benchmark </a:t>
            </a:r>
            <a:r>
              <a:rPr lang="en-US" sz="1600" u="sng" dirty="0" err="1"/>
              <a:t>CovidET</a:t>
            </a:r>
            <a:r>
              <a:rPr lang="en-US" sz="1600" dirty="0"/>
              <a:t>: Reddit posts annotated with emotions and their triggers</a:t>
            </a:r>
          </a:p>
          <a:p>
            <a:pPr marL="285750" indent="-285750">
              <a:spcAft>
                <a:spcPts val="600"/>
              </a:spcAft>
              <a:buFont typeface="Arial" panose="020B0604020202020204" pitchFamily="34" charset="0"/>
              <a:buChar char="•"/>
            </a:pPr>
            <a:r>
              <a:rPr lang="en-US" sz="1600" dirty="0"/>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extBox 4">
            <a:extLst>
              <a:ext uri="{FF2B5EF4-FFF2-40B4-BE49-F238E27FC236}">
                <a16:creationId xmlns:a16="http://schemas.microsoft.com/office/drawing/2014/main" id="{F42B57FF-A695-9701-2D64-C2FD38FCE042}"/>
              </a:ext>
            </a:extLst>
          </p:cNvPr>
          <p:cNvSpPr txBox="1"/>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7" name="Google Shape;172;p19">
            <a:extLst>
              <a:ext uri="{FF2B5EF4-FFF2-40B4-BE49-F238E27FC236}">
                <a16:creationId xmlns:a16="http://schemas.microsoft.com/office/drawing/2014/main" id="{3B29E69B-E383-AF72-A7E3-6CFAC81005A6}"/>
              </a:ext>
            </a:extLst>
          </p:cNvPr>
          <p:cNvPicPr preferRelativeResize="0">
            <a:picLocks noChangeAspect="1"/>
          </p:cNvPicPr>
          <p:nvPr/>
        </p:nvPicPr>
        <p:blipFill rotWithShape="1">
          <a:blip r:embed="rId3">
            <a:alphaModFix/>
          </a:blip>
          <a:srcRect/>
          <a:stretch/>
        </p:blipFill>
        <p:spPr>
          <a:xfrm>
            <a:off x="65463" y="3139259"/>
            <a:ext cx="2334985" cy="1763583"/>
          </a:xfrm>
          <a:prstGeom prst="rect">
            <a:avLst/>
          </a:prstGeom>
          <a:noFill/>
          <a:ln>
            <a:noFill/>
          </a:ln>
        </p:spPr>
      </p:pic>
      <p:pic>
        <p:nvPicPr>
          <p:cNvPr id="10" name="Google Shape;175;p19">
            <a:extLst>
              <a:ext uri="{FF2B5EF4-FFF2-40B4-BE49-F238E27FC236}">
                <a16:creationId xmlns:a16="http://schemas.microsoft.com/office/drawing/2014/main" id="{CC17D037-CC7A-C0E1-F7D4-388A40E4D72F}"/>
              </a:ext>
            </a:extLst>
          </p:cNvPr>
          <p:cNvPicPr preferRelativeResize="0">
            <a:picLocks noChangeAspect="1"/>
          </p:cNvPicPr>
          <p:nvPr/>
        </p:nvPicPr>
        <p:blipFill rotWithShape="1">
          <a:blip r:embed="rId4">
            <a:alphaModFix/>
          </a:blip>
          <a:srcRect/>
          <a:stretch/>
        </p:blipFill>
        <p:spPr>
          <a:xfrm>
            <a:off x="2452727" y="3185914"/>
            <a:ext cx="2421333" cy="1650911"/>
          </a:xfrm>
          <a:prstGeom prst="rect">
            <a:avLst/>
          </a:prstGeom>
          <a:noFill/>
          <a:ln>
            <a:noFill/>
          </a:ln>
        </p:spPr>
      </p:pic>
      <p:pic>
        <p:nvPicPr>
          <p:cNvPr id="12" name="Picture 11">
            <a:extLst>
              <a:ext uri="{FF2B5EF4-FFF2-40B4-BE49-F238E27FC236}">
                <a16:creationId xmlns:a16="http://schemas.microsoft.com/office/drawing/2014/main" id="{E038725E-2368-0F46-EBB9-D3C75A567C3C}"/>
              </a:ext>
            </a:extLst>
          </p:cNvPr>
          <p:cNvPicPr>
            <a:picLocks noChangeAspect="1"/>
          </p:cNvPicPr>
          <p:nvPr/>
        </p:nvPicPr>
        <p:blipFill>
          <a:blip r:embed="rId5"/>
          <a:stretch>
            <a:fillRect/>
          </a:stretch>
        </p:blipFill>
        <p:spPr>
          <a:xfrm>
            <a:off x="4991801" y="2999704"/>
            <a:ext cx="3510456" cy="2134465"/>
          </a:xfrm>
          <a:prstGeom prst="rect">
            <a:avLst/>
          </a:prstGeom>
        </p:spPr>
      </p:pic>
    </p:spTree>
    <p:extLst>
      <p:ext uri="{BB962C8B-B14F-4D97-AF65-F5344CB8AC3E}">
        <p14:creationId xmlns:p14="http://schemas.microsoft.com/office/powerpoint/2010/main" val="114816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E2BA-94CE-2885-026B-853D667B366B}"/>
              </a:ext>
            </a:extLst>
          </p:cNvPr>
          <p:cNvSpPr>
            <a:spLocks noGrp="1"/>
          </p:cNvSpPr>
          <p:nvPr>
            <p:ph type="title"/>
          </p:nvPr>
        </p:nvSpPr>
        <p:spPr/>
        <p:txBody>
          <a:bodyPr/>
          <a:lstStyle/>
          <a:p>
            <a:r>
              <a:rPr lang="en-US" dirty="0"/>
              <a:t>Oracle Example</a:t>
            </a:r>
          </a:p>
        </p:txBody>
      </p:sp>
      <p:sp>
        <p:nvSpPr>
          <p:cNvPr id="3" name="Text Placeholder 2">
            <a:extLst>
              <a:ext uri="{FF2B5EF4-FFF2-40B4-BE49-F238E27FC236}">
                <a16:creationId xmlns:a16="http://schemas.microsoft.com/office/drawing/2014/main" id="{6C276133-B7EA-C969-8B45-60CE93314F14}"/>
              </a:ext>
            </a:extLst>
          </p:cNvPr>
          <p:cNvSpPr>
            <a:spLocks noGrp="1"/>
          </p:cNvSpPr>
          <p:nvPr>
            <p:ph type="body" idx="1"/>
          </p:nvPr>
        </p:nvSpPr>
        <p:spPr>
          <a:xfrm>
            <a:off x="311700" y="1152474"/>
            <a:ext cx="8520600" cy="3805606"/>
          </a:xfrm>
        </p:spPr>
        <p:txBody>
          <a:bodyPr>
            <a:normAutofit/>
          </a:bodyPr>
          <a:lstStyle/>
          <a:p>
            <a:r>
              <a:rPr lang="en-US" sz="750" b="1" dirty="0"/>
              <a:t>&lt;thinking&gt;</a:t>
            </a:r>
          </a:p>
          <a:p>
            <a:r>
              <a:rPr lang="en-US" sz="750" dirty="0">
                <a:solidFill>
                  <a:srgbClr val="C00000"/>
                </a:solidFill>
              </a:rPr>
              <a:t>User's Intent</a:t>
            </a:r>
            <a:r>
              <a:rPr lang="en-US" sz="750" dirty="0"/>
              <a:t>: the user is seeking emotional support and validation regarding stress and grief from two recent deaths in the family. The user was dissatisfied when presented with a list of potential action items, and instead is seeking guidance on how to cope. The user expressed a desire to talk more in depth about their feelings, signaling a desire to feel heard, understood, and supported. The focus of your response should be on the user.</a:t>
            </a:r>
          </a:p>
          <a:p>
            <a:br>
              <a:rPr lang="en-US" sz="750" dirty="0"/>
            </a:br>
            <a:r>
              <a:rPr lang="en-US" sz="750" dirty="0">
                <a:solidFill>
                  <a:srgbClr val="C00000"/>
                </a:solidFill>
              </a:rPr>
              <a:t>Previously Used Tactics and the User’s Rating of the Responses:</a:t>
            </a:r>
          </a:p>
          <a:p>
            <a:r>
              <a:rPr lang="en-US" sz="750" dirty="0"/>
              <a:t>The assistant already provided extensive *Advice* and *Information* in the previous responses. </a:t>
            </a:r>
          </a:p>
          <a:p>
            <a:r>
              <a:rPr lang="en-US" sz="750" dirty="0"/>
              <a:t>When the assistant provided extensive, listed *Advice* on the first turn, the user was dissatisfied and asked to discuss their feelings.</a:t>
            </a:r>
          </a:p>
          <a:p>
            <a:br>
              <a:rPr lang="en-US" sz="750" dirty="0"/>
            </a:br>
            <a:r>
              <a:rPr lang="en-US" sz="750" dirty="0">
                <a:solidFill>
                  <a:srgbClr val="C00000"/>
                </a:solidFill>
              </a:rPr>
              <a:t>Key Tactics to Use in Response:</a:t>
            </a:r>
          </a:p>
          <a:p>
            <a:r>
              <a:rPr lang="en-US" sz="750" dirty="0"/>
              <a:t>The user will likely benefit from more *Validation* and *Questioning* to reinforce active listening and support. Validation would provide reassurance that the user seems to be seeking, while Questioning could make the user feel invested in and cared for. Questioning would also allow the assistant to better understand the user’s support needs.</a:t>
            </a:r>
          </a:p>
          <a:p>
            <a:r>
              <a:rPr lang="en-US" sz="750" dirty="0"/>
              <a:t>*Empowerment* could lift up the user and make them feel better about how they’re handling the situation, given that they feel like they’re not handling things well.</a:t>
            </a:r>
          </a:p>
          <a:p>
            <a:r>
              <a:rPr lang="en-US" sz="750" dirty="0"/>
              <a:t>*Gratitude* could make the user feel acknowledged for their openness.</a:t>
            </a:r>
          </a:p>
          <a:p>
            <a:r>
              <a:rPr lang="en-US" sz="750" b="1" dirty="0"/>
              <a:t>&lt;/thinking&gt;</a:t>
            </a:r>
          </a:p>
          <a:p>
            <a:br>
              <a:rPr lang="en-US" sz="750" dirty="0"/>
            </a:br>
            <a:r>
              <a:rPr lang="en-US" sz="750" b="1" dirty="0"/>
              <a:t>&lt;response&gt;</a:t>
            </a:r>
          </a:p>
          <a:p>
            <a:r>
              <a:rPr lang="en-US" sz="750" dirty="0"/>
              <a:t>Balancing grief and your mom’s health challenges while trying to hold everything together sounds like an incredibly heavy load to carry. It makes sense that you're having mixed feelings about whether or not you’re handling things well. Any feelings you’re experiencing right now are completely valid. There is no “normal” way to grieve, and even if it may not feel like it, you’re doing the best that you can.</a:t>
            </a:r>
          </a:p>
          <a:p>
            <a:br>
              <a:rPr lang="en-US" sz="750" dirty="0"/>
            </a:br>
            <a:r>
              <a:rPr lang="en-US" sz="750" dirty="0"/>
              <a:t>Is there a way I can best support you right now? Would you like to break down any specific feelings or concerns you have together?</a:t>
            </a:r>
          </a:p>
          <a:p>
            <a:br>
              <a:rPr lang="en-US" sz="750" dirty="0"/>
            </a:br>
            <a:r>
              <a:rPr lang="en-US" sz="750" dirty="0"/>
              <a:t>You’re already showing strength by seeking advice, and that’s a great step. It might help to remind yourself that healing isn’t linear—some days will feel manageable, and others won’t, and that’s okay. Leaning on support systems, setting small, realistic expectations for yourself, and giving yourself grace as you navigate this will make a difference. You don’t have to have all the answers right now, just take it one step at a time. I’m happy to help however I can.</a:t>
            </a:r>
          </a:p>
          <a:p>
            <a:r>
              <a:rPr lang="en-US" sz="750" b="1" dirty="0"/>
              <a:t>&lt;/response&gt;</a:t>
            </a:r>
          </a:p>
        </p:txBody>
      </p:sp>
      <p:sp>
        <p:nvSpPr>
          <p:cNvPr id="4" name="Slide Number Placeholder 3">
            <a:extLst>
              <a:ext uri="{FF2B5EF4-FFF2-40B4-BE49-F238E27FC236}">
                <a16:creationId xmlns:a16="http://schemas.microsoft.com/office/drawing/2014/main" id="{E15A4F50-52D3-A3D4-D714-98ECF14E08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196747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213D-1CCB-04D1-E7C9-E4454004C224}"/>
              </a:ext>
            </a:extLst>
          </p:cNvPr>
          <p:cNvSpPr>
            <a:spLocks noGrp="1"/>
          </p:cNvSpPr>
          <p:nvPr>
            <p:ph type="title"/>
          </p:nvPr>
        </p:nvSpPr>
        <p:spPr/>
        <p:txBody>
          <a:bodyPr/>
          <a:lstStyle/>
          <a:p>
            <a:r>
              <a:rPr lang="en-US" dirty="0"/>
              <a:t>Preliminary Results</a:t>
            </a:r>
          </a:p>
        </p:txBody>
      </p:sp>
      <p:sp>
        <p:nvSpPr>
          <p:cNvPr id="3" name="Text Placeholder 2">
            <a:extLst>
              <a:ext uri="{FF2B5EF4-FFF2-40B4-BE49-F238E27FC236}">
                <a16:creationId xmlns:a16="http://schemas.microsoft.com/office/drawing/2014/main" id="{52B4D6EA-DC7F-13F3-7BEF-75F8962D0F44}"/>
              </a:ext>
            </a:extLst>
          </p:cNvPr>
          <p:cNvSpPr>
            <a:spLocks noGrp="1"/>
          </p:cNvSpPr>
          <p:nvPr>
            <p:ph type="body" idx="1"/>
          </p:nvPr>
        </p:nvSpPr>
        <p:spPr>
          <a:xfrm>
            <a:off x="311700" y="1152475"/>
            <a:ext cx="8520600" cy="3904342"/>
          </a:xfrm>
        </p:spPr>
        <p:txBody>
          <a:bodyPr>
            <a:noAutofit/>
          </a:bodyPr>
          <a:lstStyle/>
          <a:p>
            <a:pPr rtl="0"/>
            <a:r>
              <a:rPr lang="en-US" sz="750" b="1" i="0" u="none" strike="noStrike" dirty="0">
                <a:solidFill>
                  <a:srgbClr val="000000"/>
                </a:solidFill>
                <a:effectLst/>
                <a:latin typeface="Arial" panose="020B0604020202020204" pitchFamily="34" charset="0"/>
              </a:rPr>
              <a:t>### Past turns of the conversation:</a:t>
            </a:r>
            <a:endParaRPr lang="en-US" sz="750" b="1"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**User**: </a:t>
            </a:r>
            <a:r>
              <a:rPr lang="en-US" sz="750" b="0" i="0" u="none" strike="noStrike" dirty="0">
                <a:solidFill>
                  <a:srgbClr val="000000"/>
                </a:solidFill>
                <a:effectLst/>
                <a:latin typeface="Arial" panose="020B0604020202020204" pitchFamily="34" charset="0"/>
              </a:rPr>
              <a:t>My father passed away over 18 </a:t>
            </a:r>
            <a:r>
              <a:rPr lang="en-US" sz="750" b="0" i="0" u="none" strike="noStrike" dirty="0" err="1">
                <a:solidFill>
                  <a:srgbClr val="000000"/>
                </a:solidFill>
                <a:effectLst/>
                <a:latin typeface="Arial" panose="020B0604020202020204" pitchFamily="34" charset="0"/>
              </a:rPr>
              <a:t>mos</a:t>
            </a:r>
            <a:r>
              <a:rPr lang="en-US" sz="750" b="0" i="0" u="none" strike="noStrike" dirty="0">
                <a:solidFill>
                  <a:srgbClr val="000000"/>
                </a:solidFill>
                <a:effectLst/>
                <a:latin typeface="Arial" panose="020B0604020202020204" pitchFamily="34" charset="0"/>
              </a:rPr>
              <a:t> ago and my sister, who is the trustee of the estate has not processed the estate and instead, is living off of it.  I don't want to sue my sister, but she is leaving me no choice.</a:t>
            </a:r>
            <a:endParaRPr lang="en-US" sz="750" b="0"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**Assistant**: </a:t>
            </a:r>
            <a:r>
              <a:rPr lang="en-US" sz="750" b="0" i="0" u="none" strike="noStrike" dirty="0">
                <a:solidFill>
                  <a:srgbClr val="000000"/>
                </a:solidFill>
                <a:effectLst/>
                <a:latin typeface="Arial" panose="020B0604020202020204" pitchFamily="34" charset="0"/>
              </a:rPr>
              <a:t>It's a challenging situation. Please consider following these steps:</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1. Express Your Concerns: Start by having an honest conversation with your sister about your concerns. It's possible that she may not realize the impact of her actions, or there might be other factors at play that you're unaware of.</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2. Professional Mediation: If you can't resolve it through direct conversation, you may need a neutral third party - like a mediator, to facilitate resolution. Sometimes a neutral perspective can help clear misunderstandings and facilitate compromise.</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3. Legal Counsel: If the above steps do not work, then you may want to seek legal counsel. This doesn't necessarily mean you're suing her but getting a professional opinion about your options.</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4. Request an Accounting: As a beneficiary, you have the right to request a detailed accounting of the trust's assets, income, expenses, and distributions.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5. Demand Action: You may need to write a formal letter demanding trust administration and the provision of the accounting within a specified time.</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Keep in mind, if the above steps don't work and you're left with no other option, having legal counsel to protect your interests could become necessary.</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Remember, it's advisable to consult with a professional lawyer in your jurisdiction to get an accurate interpretation of the laws applicable to your situation.</a:t>
            </a:r>
            <a:endParaRPr lang="en-US" sz="750" b="0" dirty="0">
              <a:effectLst/>
            </a:endParaRPr>
          </a:p>
          <a:p>
            <a:pPr rtl="0"/>
            <a:br>
              <a:rPr lang="en-US" sz="750" b="0" dirty="0">
                <a:effectLst/>
              </a:rPr>
            </a:br>
            <a:br>
              <a:rPr lang="en-US" sz="750" b="0" dirty="0">
                <a:effectLst/>
              </a:rPr>
            </a:br>
            <a:br>
              <a:rPr lang="en-US" sz="750" b="0" dirty="0">
                <a:effectLst/>
              </a:rPr>
            </a:br>
            <a:r>
              <a:rPr lang="en-US" sz="750" b="1" i="0" u="none" strike="noStrike" dirty="0">
                <a:solidFill>
                  <a:srgbClr val="000000"/>
                </a:solidFill>
                <a:effectLst/>
                <a:latin typeface="Arial" panose="020B0604020202020204" pitchFamily="34" charset="0"/>
              </a:rPr>
              <a:t>### Current turn of the conversation:</a:t>
            </a:r>
            <a:endParaRPr lang="en-US" sz="750" b="1"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**User**: </a:t>
            </a:r>
            <a:r>
              <a:rPr lang="en-US" sz="750" b="0" i="0" u="none" strike="noStrike" dirty="0">
                <a:solidFill>
                  <a:srgbClr val="000000"/>
                </a:solidFill>
                <a:effectLst/>
                <a:latin typeface="Arial" panose="020B0604020202020204" pitchFamily="34" charset="0"/>
              </a:rPr>
              <a:t>I have done all of those things.</a:t>
            </a:r>
            <a:endParaRPr lang="en-US" sz="750" b="0" dirty="0">
              <a:effectLst/>
            </a:endParaRPr>
          </a:p>
        </p:txBody>
      </p:sp>
      <p:sp>
        <p:nvSpPr>
          <p:cNvPr id="4" name="Slide Number Placeholder 3">
            <a:extLst>
              <a:ext uri="{FF2B5EF4-FFF2-40B4-BE49-F238E27FC236}">
                <a16:creationId xmlns:a16="http://schemas.microsoft.com/office/drawing/2014/main" id="{A5259565-9FFA-6DB9-1505-791D157EB4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929028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nvPr>
        </p:nvSpPr>
        <p:spPr/>
        <p:txBody>
          <a:bodyPr/>
          <a:lstStyle/>
          <a:p>
            <a:r>
              <a:rPr lang="en-US" dirty="0"/>
              <a:t>Preliminary Responses</a:t>
            </a:r>
          </a:p>
        </p:txBody>
      </p:sp>
      <p:sp>
        <p:nvSpPr>
          <p:cNvPr id="3" name="Text Placeholder 2">
            <a:extLst>
              <a:ext uri="{FF2B5EF4-FFF2-40B4-BE49-F238E27FC236}">
                <a16:creationId xmlns:a16="http://schemas.microsoft.com/office/drawing/2014/main" id="{53FB3C0A-7F07-B331-F040-4BE106857F06}"/>
              </a:ext>
            </a:extLst>
          </p:cNvPr>
          <p:cNvSpPr>
            <a:spLocks noGrp="1"/>
          </p:cNvSpPr>
          <p:nvPr>
            <p:ph type="body" idx="1"/>
          </p:nvPr>
        </p:nvSpPr>
        <p:spPr>
          <a:xfrm>
            <a:off x="55616" y="1065423"/>
            <a:ext cx="1801185" cy="3904343"/>
          </a:xfrm>
        </p:spPr>
        <p:txBody>
          <a:bodyPr>
            <a:noAutofit/>
          </a:bodyPr>
          <a:lstStyle/>
          <a:p>
            <a:r>
              <a:rPr lang="en-US" sz="750" b="1" i="0" u="none" strike="noStrike" dirty="0">
                <a:solidFill>
                  <a:srgbClr val="C00000"/>
                </a:solidFill>
                <a:effectLst/>
                <a:latin typeface="Arial" panose="020B0604020202020204" pitchFamily="34" charset="0"/>
              </a:rPr>
              <a:t>Response from the Dataset</a:t>
            </a:r>
          </a:p>
          <a:p>
            <a:r>
              <a:rPr lang="en-US" sz="750" b="1" i="0" u="none" strike="noStrike" dirty="0">
                <a:solidFill>
                  <a:srgbClr val="C00000"/>
                </a:solidFill>
                <a:effectLst/>
                <a:latin typeface="Arial" panose="020B0604020202020204" pitchFamily="34" charset="0"/>
              </a:rPr>
              <a:t>(gpt4-32k-none):</a:t>
            </a:r>
          </a:p>
          <a:p>
            <a:pPr rtl="0"/>
            <a:r>
              <a:rPr lang="en-US" sz="750" b="0" i="0" u="none" strike="noStrike" dirty="0">
                <a:solidFill>
                  <a:srgbClr val="000000"/>
                </a:solidFill>
                <a:effectLst/>
                <a:latin typeface="Arial" panose="020B0604020202020204" pitchFamily="34" charset="0"/>
              </a:rPr>
              <a:t>If you have exhausted all other options and your sister continues to misuse the estate assets, your final step would be to initiate legal action. As a beneficiary of the estate, you have the right to expect the trust is being managed properly.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Consult with your attorney about applying to the court seeking removal of your sister as the trustee due to breach of her fiduciary duties. A judge </a:t>
            </a:r>
            <a:r>
              <a:rPr lang="en-US" sz="750" b="0" i="0" u="none" strike="noStrike" dirty="0" err="1">
                <a:solidFill>
                  <a:srgbClr val="000000"/>
                </a:solidFill>
                <a:effectLst/>
                <a:latin typeface="Arial" panose="020B0604020202020204" pitchFamily="34" charset="0"/>
              </a:rPr>
              <a:t>couldthen</a:t>
            </a:r>
            <a:r>
              <a:rPr lang="en-US" sz="750" b="0" i="0" u="none" strike="noStrike" dirty="0">
                <a:solidFill>
                  <a:srgbClr val="000000"/>
                </a:solidFill>
                <a:effectLst/>
                <a:latin typeface="Arial" panose="020B0604020202020204" pitchFamily="34" charset="0"/>
              </a:rPr>
              <a:t> appoint a neutral third party to manage the trust. It's not an ideal situation but reassuringly, the fiduciary standard for estate trustees is high and if she's found in breach of duties, she is liable for damages to the trust beneficiaries.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In the end, it's important to protect your interests, even if it means getting into an uncomfortable situation. A professional attorney will guide you about the best way forward based on your unique circumstances.</a:t>
            </a:r>
            <a:endParaRPr lang="en-US" sz="750" dirty="0"/>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 Placeholder 2">
            <a:extLst>
              <a:ext uri="{FF2B5EF4-FFF2-40B4-BE49-F238E27FC236}">
                <a16:creationId xmlns:a16="http://schemas.microsoft.com/office/drawing/2014/main" id="{E7ADECCB-939D-1C12-B58D-1B01E34EB868}"/>
              </a:ext>
            </a:extLst>
          </p:cNvPr>
          <p:cNvSpPr txBox="1">
            <a:spLocks/>
          </p:cNvSpPr>
          <p:nvPr/>
        </p:nvSpPr>
        <p:spPr>
          <a:xfrm>
            <a:off x="1788940" y="1065423"/>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750" b="1" dirty="0">
                <a:solidFill>
                  <a:srgbClr val="C00000"/>
                </a:solidFill>
                <a:latin typeface="Arial" panose="020B0604020202020204" pitchFamily="34" charset="0"/>
              </a:rPr>
              <a:t>GPT-4o vanilla response:</a:t>
            </a:r>
          </a:p>
          <a:p>
            <a:r>
              <a:rPr lang="en-US" sz="750" b="0" i="0" u="none" strike="noStrike" dirty="0">
                <a:solidFill>
                  <a:srgbClr val="000000"/>
                </a:solidFill>
                <a:effectLst/>
                <a:latin typeface="Arial" panose="020B0604020202020204" pitchFamily="34" charset="0"/>
              </a:rPr>
              <a:t>I'm really sorry to hear that you're still facing this difficult situation despite taking all those steps. It must be incredibly frustrating and disheartening to feel like you're not being heard or that the situation isn't being resolved. It's understandable to feel conflicted about taking legal action against your own sister. I hope you can find the support and guidance you need to navigate this challenging time. If there's anything else you need or just someone to talk to, I'm here for you.</a:t>
            </a:r>
            <a:endParaRPr lang="en-US" sz="750" dirty="0"/>
          </a:p>
        </p:txBody>
      </p:sp>
      <p:sp>
        <p:nvSpPr>
          <p:cNvPr id="6" name="Text Placeholder 2">
            <a:extLst>
              <a:ext uri="{FF2B5EF4-FFF2-40B4-BE49-F238E27FC236}">
                <a16:creationId xmlns:a16="http://schemas.microsoft.com/office/drawing/2014/main" id="{E4F6C937-C824-A7CF-BA10-B237DE6E74AF}"/>
              </a:ext>
            </a:extLst>
          </p:cNvPr>
          <p:cNvSpPr txBox="1">
            <a:spLocks/>
          </p:cNvSpPr>
          <p:nvPr/>
        </p:nvSpPr>
        <p:spPr>
          <a:xfrm>
            <a:off x="3522264" y="1063800"/>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600" b="1" dirty="0">
                <a:solidFill>
                  <a:srgbClr val="C00000"/>
                </a:solidFill>
                <a:latin typeface="Arial" panose="020B0604020202020204" pitchFamily="34" charset="0"/>
              </a:rPr>
              <a:t>GPT-4o CoT (our method)</a:t>
            </a:r>
          </a:p>
          <a:p>
            <a:r>
              <a:rPr lang="en-US" sz="600" b="1" dirty="0">
                <a:solidFill>
                  <a:srgbClr val="C00000"/>
                </a:solidFill>
                <a:latin typeface="Arial" panose="020B0604020202020204" pitchFamily="34" charset="0"/>
              </a:rPr>
              <a:t>zero-shot response:</a:t>
            </a:r>
          </a:p>
          <a:p>
            <a:pPr rtl="0"/>
            <a:r>
              <a:rPr lang="en-US" sz="600" b="0" i="0" u="none" strike="noStrike" dirty="0">
                <a:solidFill>
                  <a:srgbClr val="000000"/>
                </a:solidFill>
                <a:effectLst/>
                <a:latin typeface="Arial" panose="020B0604020202020204" pitchFamily="34" charset="0"/>
              </a:rPr>
              <a:t>&lt;thinking&gt;In this situation, the user has expressed frustration and a high need for emotional support, as they have already attempted the suggested actions without success. Therefore, the response should focus on acknowledging their emotions and validating their efforts. Since the user has a low information need and has already tried the suggested steps, providing more information or advice would not be helpful. Instead, I should focus on emotional expression, validation, and possibly empowerment to reassure and support the user emotionally. Emotional expression will show empathy and understanding of their frustration, and validation will confirm that their feelings are understandable. Empowerment can provide encouragement that they can navigate through this difficult situation. The tactics to be used are: emotional expression, validation, and empowerment.&lt;/thinking&gt;</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&lt;response&gt;I'm really sorry to hear that you've already taken those steps and are still facing this difficult situation. It must be incredibly frustrating and disheartening. Your persistence in trying to resolve this shows a lot of strength and determination. I hope you find a solution that brings you peace and fairness soon. Remember, you are not alone in this, and it's okay to seek whatever support you need during this challenging time.&lt;/response&gt;</a:t>
            </a:r>
            <a:endParaRPr lang="en-US" sz="600" b="0" dirty="0">
              <a:effectLst/>
            </a:endParaRPr>
          </a:p>
        </p:txBody>
      </p:sp>
      <p:sp>
        <p:nvSpPr>
          <p:cNvPr id="8" name="Text Placeholder 2">
            <a:extLst>
              <a:ext uri="{FF2B5EF4-FFF2-40B4-BE49-F238E27FC236}">
                <a16:creationId xmlns:a16="http://schemas.microsoft.com/office/drawing/2014/main" id="{33DA5206-796C-41AF-D212-895DDF31756E}"/>
              </a:ext>
            </a:extLst>
          </p:cNvPr>
          <p:cNvSpPr txBox="1">
            <a:spLocks/>
          </p:cNvSpPr>
          <p:nvPr/>
        </p:nvSpPr>
        <p:spPr>
          <a:xfrm>
            <a:off x="5324432" y="1017725"/>
            <a:ext cx="3734304" cy="4039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600" b="1" dirty="0">
                <a:solidFill>
                  <a:srgbClr val="C00000"/>
                </a:solidFill>
                <a:latin typeface="Arial" panose="020B0604020202020204" pitchFamily="34" charset="0"/>
              </a:rPr>
              <a:t>GPT-4o CoT (our method) 1-shot response:</a:t>
            </a:r>
          </a:p>
          <a:p>
            <a:pPr rtl="0"/>
            <a:r>
              <a:rPr lang="en-US" sz="600" b="0" i="0" u="none" strike="noStrike" dirty="0">
                <a:solidFill>
                  <a:srgbClr val="000000"/>
                </a:solidFill>
                <a:effectLst/>
                <a:latin typeface="Arial" panose="020B0604020202020204" pitchFamily="34" charset="0"/>
              </a:rPr>
              <a:t>&lt;thinking&gt;</a:t>
            </a:r>
            <a:endParaRPr lang="en-US" sz="600" b="0" dirty="0">
              <a:effectLst/>
            </a:endParaRPr>
          </a:p>
          <a:p>
            <a:pPr rtl="0"/>
            <a:r>
              <a:rPr lang="en-US" sz="600" b="0" i="0" u="none" strike="noStrike" dirty="0">
                <a:solidFill>
                  <a:srgbClr val="000000"/>
                </a:solidFill>
                <a:effectLst/>
                <a:latin typeface="Arial" panose="020B0604020202020204" pitchFamily="34" charset="0"/>
              </a:rPr>
              <a:t>1. User's Intent: The user has expressed that they have already attempted the steps previously suggested, indicating a desire for emotional support rather than further advice. Their intention is to convey emotional distress and frustration with the ongoing situation involving their sister and the estate.</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2. Previously Used Tactics and the User’s Rating of the Responses:</a:t>
            </a:r>
            <a:endParaRPr lang="en-US" sz="600" b="0" dirty="0">
              <a:effectLst/>
            </a:endParaRPr>
          </a:p>
          <a:p>
            <a:pPr rtl="0"/>
            <a:r>
              <a:rPr lang="en-US" sz="600" b="0" i="0" u="none" strike="noStrike" dirty="0">
                <a:solidFill>
                  <a:srgbClr val="000000"/>
                </a:solidFill>
                <a:effectLst/>
                <a:latin typeface="Arial" panose="020B0604020202020204" pitchFamily="34" charset="0"/>
              </a:rPr>
              <a:t>- The assistant previously provided a structured list of *Advice* and *Information*, which did not meet the user's emotional needs as evidenced by the poor empathy score and the user's follow-up indicating they have already taken those steps.</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3. Key Tactics to Use in Response:</a:t>
            </a:r>
            <a:endParaRPr lang="en-US" sz="600" b="0" dirty="0">
              <a:effectLst/>
            </a:endParaRPr>
          </a:p>
          <a:p>
            <a:pPr rtl="0"/>
            <a:r>
              <a:rPr lang="en-US" sz="600" b="0" i="0" u="none" strike="noStrike" dirty="0">
                <a:solidFill>
                  <a:srgbClr val="000000"/>
                </a:solidFill>
                <a:effectLst/>
                <a:latin typeface="Arial" panose="020B0604020202020204" pitchFamily="34" charset="0"/>
              </a:rPr>
              <a:t>- *Emotional Expression*: Acknowledge the user's frustration and emotional turmoil. Express empathy for their situation to make them feel heard and understood.</a:t>
            </a:r>
            <a:endParaRPr lang="en-US" sz="600" b="0" dirty="0">
              <a:effectLst/>
            </a:endParaRPr>
          </a:p>
          <a:p>
            <a:pPr rtl="0"/>
            <a:r>
              <a:rPr lang="en-US" sz="600" b="0" i="0" u="none" strike="noStrike" dirty="0">
                <a:solidFill>
                  <a:srgbClr val="000000"/>
                </a:solidFill>
                <a:effectLst/>
                <a:latin typeface="Arial" panose="020B0604020202020204" pitchFamily="34" charset="0"/>
              </a:rPr>
              <a:t>- *Validation*: Reinforce that their feelings in this situation are normal and understandable given the circumstances. This can provide reassurance and support.</a:t>
            </a:r>
            <a:endParaRPr lang="en-US" sz="600" b="0" dirty="0">
              <a:effectLst/>
            </a:endParaRPr>
          </a:p>
          <a:p>
            <a:pPr rtl="0"/>
            <a:r>
              <a:rPr lang="en-US" sz="600" b="0" i="0" u="none" strike="noStrike" dirty="0">
                <a:solidFill>
                  <a:srgbClr val="000000"/>
                </a:solidFill>
                <a:effectLst/>
                <a:latin typeface="Arial" panose="020B0604020202020204" pitchFamily="34" charset="0"/>
              </a:rPr>
              <a:t>- *Paraphrasing*: Reflect back the user's feelings to show that you understand their situation and the emotional impact it has on them.</a:t>
            </a:r>
            <a:endParaRPr lang="en-US" sz="600" b="0" dirty="0">
              <a:effectLst/>
            </a:endParaRPr>
          </a:p>
          <a:p>
            <a:pPr rtl="0"/>
            <a:r>
              <a:rPr lang="en-US" sz="600" b="0" i="0" u="none" strike="noStrike" dirty="0">
                <a:solidFill>
                  <a:srgbClr val="000000"/>
                </a:solidFill>
                <a:effectLst/>
                <a:latin typeface="Arial" panose="020B0604020202020204" pitchFamily="34" charset="0"/>
              </a:rPr>
              <a:t>- *Questioning*: Invite the user to express more about how they are feeling or if there are other specific concerns they would like to discuss. This can help open up a dialogue centered around their emotions.</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Given the user's low information need and high emotion need, the response will focus on these empathetic tactics to provide the support they are seeking.</a:t>
            </a:r>
            <a:endParaRPr lang="en-US" sz="600" b="0" dirty="0">
              <a:effectLst/>
            </a:endParaRPr>
          </a:p>
          <a:p>
            <a:pPr rtl="0"/>
            <a:r>
              <a:rPr lang="en-US" sz="600" b="0" i="0" u="none" strike="noStrike" dirty="0">
                <a:solidFill>
                  <a:srgbClr val="000000"/>
                </a:solidFill>
                <a:effectLst/>
                <a:latin typeface="Arial" panose="020B0604020202020204" pitchFamily="34" charset="0"/>
              </a:rPr>
              <a:t>&lt;/thinking&gt;</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&lt;response&gt;</a:t>
            </a:r>
            <a:endParaRPr lang="en-US" sz="600" b="0" dirty="0">
              <a:effectLst/>
            </a:endParaRPr>
          </a:p>
          <a:p>
            <a:pPr rtl="0"/>
            <a:r>
              <a:rPr lang="en-US" sz="600" b="1" i="0" u="none" strike="noStrike" dirty="0">
                <a:solidFill>
                  <a:srgbClr val="000000"/>
                </a:solidFill>
                <a:effectLst/>
                <a:latin typeface="Arial" panose="020B0604020202020204" pitchFamily="34" charset="0"/>
              </a:rPr>
              <a:t>It sounds like you're in a very difficult and frustrating situation with your sister and the estate. It's understandable that you feel like you're running out of options, and it must be incredibly disheartening to have already taken those steps without resolution. </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Your feelings of frustration and helplessness are completely valid, especially when dealing with family matters that involve both emotional and legal complexities. It's not easy to be in a position where you feel pushed to consider legal action against a loved one.</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How are you holding up with all of this? Is there anything specific you'd like to talk about or explore further? I'm here to listen and support you through this challenging time.</a:t>
            </a:r>
            <a:endParaRPr lang="en-US" sz="600" b="0" dirty="0">
              <a:effectLst/>
            </a:endParaRPr>
          </a:p>
          <a:p>
            <a:pPr rtl="0"/>
            <a:r>
              <a:rPr lang="en-US" sz="600" b="1" i="0" u="none" strike="noStrike" dirty="0">
                <a:solidFill>
                  <a:srgbClr val="000000"/>
                </a:solidFill>
                <a:effectLst/>
                <a:latin typeface="Arial" panose="020B0604020202020204" pitchFamily="34" charset="0"/>
              </a:rPr>
              <a:t>&lt;/response&gt;</a:t>
            </a:r>
            <a:endParaRPr lang="en-US" sz="600" b="0" dirty="0">
              <a:effectLst/>
            </a:endParaRPr>
          </a:p>
        </p:txBody>
      </p:sp>
    </p:spTree>
    <p:extLst>
      <p:ext uri="{BB962C8B-B14F-4D97-AF65-F5344CB8AC3E}">
        <p14:creationId xmlns:p14="http://schemas.microsoft.com/office/powerpoint/2010/main" val="290350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5"/>
          <p:cNvGrpSpPr/>
          <p:nvPr/>
        </p:nvGrpSpPr>
        <p:grpSpPr>
          <a:xfrm>
            <a:off x="-163796" y="1521568"/>
            <a:ext cx="9564283" cy="2021483"/>
            <a:chOff x="-163795" y="2207368"/>
            <a:chExt cx="9564283" cy="2021483"/>
          </a:xfrm>
        </p:grpSpPr>
        <p:sp>
          <p:nvSpPr>
            <p:cNvPr id="273" name="Google Shape;273;p25"/>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74" name="Google Shape;274;p25"/>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75" name="Google Shape;275;p25"/>
          <p:cNvGrpSpPr/>
          <p:nvPr/>
        </p:nvGrpSpPr>
        <p:grpSpPr>
          <a:xfrm>
            <a:off x="249975" y="370813"/>
            <a:ext cx="2694600" cy="1766234"/>
            <a:chOff x="249975" y="904213"/>
            <a:chExt cx="2694600" cy="1766234"/>
          </a:xfrm>
        </p:grpSpPr>
        <p:grpSp>
          <p:nvGrpSpPr>
            <p:cNvPr id="276" name="Google Shape;276;p25"/>
            <p:cNvGrpSpPr/>
            <p:nvPr/>
          </p:nvGrpSpPr>
          <p:grpSpPr>
            <a:xfrm>
              <a:off x="249975" y="904213"/>
              <a:ext cx="2694600" cy="1766234"/>
              <a:chOff x="543364" y="730690"/>
              <a:chExt cx="3592800" cy="2354979"/>
            </a:xfrm>
          </p:grpSpPr>
          <p:grpSp>
            <p:nvGrpSpPr>
              <p:cNvPr id="277" name="Google Shape;277;p25"/>
              <p:cNvGrpSpPr/>
              <p:nvPr/>
            </p:nvGrpSpPr>
            <p:grpSpPr>
              <a:xfrm>
                <a:off x="1170556" y="1776622"/>
                <a:ext cx="847818" cy="1309047"/>
                <a:chOff x="2020971" y="2726929"/>
                <a:chExt cx="2331733" cy="3600240"/>
              </a:xfrm>
            </p:grpSpPr>
            <p:sp>
              <p:nvSpPr>
                <p:cNvPr id="278" name="Google Shape;278;p25"/>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79" name="Google Shape;279;p25"/>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80" name="Google Shape;280;p25"/>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81" name="Google Shape;281;p25"/>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88" name="Google Shape;288;p25"/>
          <p:cNvGrpSpPr/>
          <p:nvPr/>
        </p:nvGrpSpPr>
        <p:grpSpPr>
          <a:xfrm>
            <a:off x="6620400" y="3246227"/>
            <a:ext cx="2295000" cy="1840273"/>
            <a:chOff x="2592100" y="2950977"/>
            <a:chExt cx="2295000" cy="1840273"/>
          </a:xfrm>
        </p:grpSpPr>
        <p:grpSp>
          <p:nvGrpSpPr>
            <p:cNvPr id="289" name="Google Shape;289;p25"/>
            <p:cNvGrpSpPr/>
            <p:nvPr/>
          </p:nvGrpSpPr>
          <p:grpSpPr>
            <a:xfrm>
              <a:off x="3654698" y="2950977"/>
              <a:ext cx="635863" cy="1011071"/>
              <a:chOff x="6254378" y="2903607"/>
              <a:chExt cx="2331733" cy="3707632"/>
            </a:xfrm>
          </p:grpSpPr>
          <p:sp>
            <p:nvSpPr>
              <p:cNvPr id="290" name="Google Shape;290;p25"/>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91" name="Google Shape;291;p25"/>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92" name="Google Shape;292;p25"/>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93" name="Google Shape;293;p25"/>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dk2"/>
                  </a:solidFill>
                  <a:latin typeface="Source Sans Pro"/>
                  <a:ea typeface="Source Sans Pro"/>
                  <a:cs typeface="Source Sans Pro"/>
                  <a:sym typeface="Source Sans Pro"/>
                </a:rPr>
                <a:t>Conclusion</a:t>
              </a:r>
              <a:endParaRPr b="1">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Summary of Proposed Work</a:t>
              </a:r>
              <a:endParaRPr>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Timeline</a:t>
              </a:r>
              <a:endParaRPr>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dk2"/>
                </a:solidFill>
                <a:latin typeface="Source Sans Pro"/>
                <a:ea typeface="Source Sans Pro"/>
                <a:cs typeface="Source Sans Pro"/>
                <a:sym typeface="Source Sans Pro"/>
              </a:endParaRPr>
            </a:p>
          </p:txBody>
        </p:sp>
      </p:grpSp>
      <p:grpSp>
        <p:nvGrpSpPr>
          <p:cNvPr id="294" name="Google Shape;294;p25"/>
          <p:cNvGrpSpPr/>
          <p:nvPr/>
        </p:nvGrpSpPr>
        <p:grpSpPr>
          <a:xfrm>
            <a:off x="6435369" y="1764862"/>
            <a:ext cx="635864" cy="981785"/>
            <a:chOff x="1787169" y="1612462"/>
            <a:chExt cx="635864" cy="981785"/>
          </a:xfrm>
        </p:grpSpPr>
        <p:grpSp>
          <p:nvGrpSpPr>
            <p:cNvPr id="296" name="Google Shape;296;p25"/>
            <p:cNvGrpSpPr/>
            <p:nvPr/>
          </p:nvGrpSpPr>
          <p:grpSpPr>
            <a:xfrm>
              <a:off x="1787169" y="1612462"/>
              <a:ext cx="635864" cy="981785"/>
              <a:chOff x="5932962" y="2447501"/>
              <a:chExt cx="2331733" cy="3600240"/>
            </a:xfrm>
          </p:grpSpPr>
          <p:sp>
            <p:nvSpPr>
              <p:cNvPr id="297" name="Google Shape;297;p25"/>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98" name="Google Shape;298;p25"/>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300" name="Google Shape;300;p25"/>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301" name="Google Shape;30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grpSp>
        <p:nvGrpSpPr>
          <p:cNvPr id="2" name="Group 1">
            <a:extLst>
              <a:ext uri="{FF2B5EF4-FFF2-40B4-BE49-F238E27FC236}">
                <a16:creationId xmlns:a16="http://schemas.microsoft.com/office/drawing/2014/main" id="{84518891-5A05-03F7-99BC-C72A2D6D8DAE}"/>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7DB1C63F-20F1-BBB1-D31E-FA09DE7397A8}"/>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5FC9D9BD-1302-2F21-3096-53A1CF1C3F70}"/>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BAC7D046-4847-9A70-651B-92459C2B60E9}"/>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AB66600C-B5ED-CF7A-7F29-114A794497D2}"/>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E3D4B6AC-51CE-2720-03AC-9E9CE75529D6}"/>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8" name="Google Shape;100;p14">
            <a:extLst>
              <a:ext uri="{FF2B5EF4-FFF2-40B4-BE49-F238E27FC236}">
                <a16:creationId xmlns:a16="http://schemas.microsoft.com/office/drawing/2014/main" id="{29D19DA5-181A-866C-6006-0E0EB3E4A5F1}"/>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BC245C9-C1E3-839D-66C0-6752EB972D82}"/>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37BFF6DD-24B9-A37B-B6F9-05B2622486C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of Proposed Work</a:t>
            </a:r>
            <a:endParaRPr dirty="0"/>
          </a:p>
        </p:txBody>
      </p:sp>
      <p:sp>
        <p:nvSpPr>
          <p:cNvPr id="198" name="Google Shape;198;p22">
            <a:extLst>
              <a:ext uri="{FF2B5EF4-FFF2-40B4-BE49-F238E27FC236}">
                <a16:creationId xmlns:a16="http://schemas.microsoft.com/office/drawing/2014/main" id="{340C0A65-50D4-79D8-1486-064FF4A4F880}"/>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We propose two projects:</a:t>
            </a:r>
          </a:p>
          <a:p>
            <a:pPr marL="342900" lvl="0" indent="-342900" algn="l" rtl="0">
              <a:spcBef>
                <a:spcPts val="0"/>
              </a:spcBef>
              <a:spcAft>
                <a:spcPts val="1200"/>
              </a:spcAft>
              <a:buAutoNum type="arabicPeriod"/>
            </a:pPr>
            <a:r>
              <a:rPr lang="en-US" dirty="0"/>
              <a:t>Evaluating reasoning models’ capability on emotion tasks</a:t>
            </a:r>
          </a:p>
          <a:p>
            <a:pPr marL="800100" lvl="1" indent="-342900">
              <a:spcAft>
                <a:spcPts val="1200"/>
              </a:spcAft>
              <a:buFont typeface="Arial" panose="020B0604020202020204" pitchFamily="34" charset="0"/>
              <a:buChar char="•"/>
            </a:pPr>
            <a:r>
              <a:rPr lang="en-US" dirty="0"/>
              <a:t>Delivery: a conference paper to be submitted by December 2025</a:t>
            </a:r>
          </a:p>
          <a:p>
            <a:pPr marL="342900" lvl="0" indent="-342900" algn="l" rtl="0">
              <a:spcBef>
                <a:spcPts val="0"/>
              </a:spcBef>
              <a:spcAft>
                <a:spcPts val="1200"/>
              </a:spcAft>
              <a:buAutoNum type="arabicPeriod"/>
            </a:pPr>
            <a:r>
              <a:rPr lang="en-US" dirty="0"/>
              <a:t>Making LLMs more expressive of empathy in multi-turn conversations</a:t>
            </a:r>
          </a:p>
          <a:p>
            <a:pPr marL="804672" lvl="1" indent="-285750">
              <a:spcAft>
                <a:spcPts val="1200"/>
              </a:spcAft>
              <a:buFont typeface="Arial" panose="020B0604020202020204" pitchFamily="34" charset="0"/>
              <a:buChar char="•"/>
            </a:pPr>
            <a:r>
              <a:rPr lang="en-US" dirty="0"/>
              <a:t>Delivery: a conference paper to be submitted in Fall 2025</a:t>
            </a:r>
          </a:p>
        </p:txBody>
      </p:sp>
      <p:sp>
        <p:nvSpPr>
          <p:cNvPr id="199" name="Google Shape;199;p22">
            <a:extLst>
              <a:ext uri="{FF2B5EF4-FFF2-40B4-BE49-F238E27FC236}">
                <a16:creationId xmlns:a16="http://schemas.microsoft.com/office/drawing/2014/main" id="{B4839155-0501-8262-51DF-4A19D756606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5478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8CAB-0EC6-7D68-9B85-E663865E4B02}"/>
              </a:ext>
            </a:extLst>
          </p:cNvPr>
          <p:cNvSpPr>
            <a:spLocks noGrp="1"/>
          </p:cNvSpPr>
          <p:nvPr>
            <p:ph type="title"/>
          </p:nvPr>
        </p:nvSpPr>
        <p:spPr>
          <a:xfrm>
            <a:off x="311700" y="766354"/>
            <a:ext cx="8520600" cy="2586446"/>
          </a:xfrm>
        </p:spPr>
        <p:txBody>
          <a:bodyPr>
            <a:noAutofit/>
          </a:bodyPr>
          <a:lstStyle/>
          <a:p>
            <a:pPr algn="ctr" rtl="0"/>
            <a:r>
              <a:rPr lang="en-US" b="1" i="0" u="none" strike="noStrike" dirty="0">
                <a:solidFill>
                  <a:srgbClr val="000000"/>
                </a:solidFill>
                <a:effectLst/>
                <a:latin typeface="Source Sans Pro" panose="020B0503030403020204" pitchFamily="34" charset="0"/>
              </a:rPr>
              <a:t>Models can tell how people feel!</a:t>
            </a:r>
            <a:br>
              <a:rPr lang="en-US" b="0" dirty="0">
                <a:effectLst/>
              </a:rPr>
            </a:br>
            <a:r>
              <a:rPr lang="en-US" b="1" i="0" u="none" strike="noStrike" dirty="0">
                <a:solidFill>
                  <a:srgbClr val="A03223"/>
                </a:solidFill>
                <a:effectLst/>
                <a:latin typeface="Source Sans Pro" panose="020B0503030403020204" pitchFamily="34" charset="0"/>
              </a:rPr>
              <a:t>But is that enough?</a:t>
            </a:r>
            <a:endParaRPr lang="en-US" sz="1800" dirty="0"/>
          </a:p>
        </p:txBody>
      </p:sp>
      <p:sp>
        <p:nvSpPr>
          <p:cNvPr id="3" name="Slide Number Placeholder 2">
            <a:extLst>
              <a:ext uri="{FF2B5EF4-FFF2-40B4-BE49-F238E27FC236}">
                <a16:creationId xmlns:a16="http://schemas.microsoft.com/office/drawing/2014/main" id="{63B711A5-F318-FB06-D6FF-82682669C2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0" name="Picture 9">
            <a:extLst>
              <a:ext uri="{FF2B5EF4-FFF2-40B4-BE49-F238E27FC236}">
                <a16:creationId xmlns:a16="http://schemas.microsoft.com/office/drawing/2014/main" id="{50C5C217-BC2F-EC04-BB15-0DBB7330B11E}"/>
              </a:ext>
            </a:extLst>
          </p:cNvPr>
          <p:cNvPicPr>
            <a:picLocks noChangeAspect="1"/>
          </p:cNvPicPr>
          <p:nvPr/>
        </p:nvPicPr>
        <p:blipFill>
          <a:blip r:embed="rId2"/>
          <a:stretch>
            <a:fillRect/>
          </a:stretch>
        </p:blipFill>
        <p:spPr>
          <a:xfrm>
            <a:off x="877261" y="3198890"/>
            <a:ext cx="609419" cy="609419"/>
          </a:xfrm>
          <a:prstGeom prst="rect">
            <a:avLst/>
          </a:prstGeom>
        </p:spPr>
      </p:pic>
      <p:sp>
        <p:nvSpPr>
          <p:cNvPr id="12" name="TextBox 11">
            <a:extLst>
              <a:ext uri="{FF2B5EF4-FFF2-40B4-BE49-F238E27FC236}">
                <a16:creationId xmlns:a16="http://schemas.microsoft.com/office/drawing/2014/main" id="{CEAC825A-8874-2F6B-62E7-C5ADB47F9720}"/>
              </a:ext>
            </a:extLst>
          </p:cNvPr>
          <p:cNvSpPr txBox="1"/>
          <p:nvPr/>
        </p:nvSpPr>
        <p:spPr>
          <a:xfrm>
            <a:off x="1591473" y="3149657"/>
            <a:ext cx="6526615" cy="707886"/>
          </a:xfrm>
          <a:prstGeom prst="rect">
            <a:avLst/>
          </a:prstGeom>
          <a:noFill/>
        </p:spPr>
        <p:txBody>
          <a:bodyPr wrap="square">
            <a:spAutoFit/>
          </a:bodyPr>
          <a:lstStyle/>
          <a:p>
            <a:r>
              <a:rPr lang="en-US" sz="2000" b="1" i="0" u="none" strike="noStrike" dirty="0">
                <a:solidFill>
                  <a:srgbClr val="A03223"/>
                </a:solidFill>
                <a:effectLst/>
                <a:latin typeface="Source Sans Pro" panose="020B0503030403020204" pitchFamily="34" charset="0"/>
              </a:rPr>
              <a:t>How capable are language models of a deeper emotion understanding?</a:t>
            </a:r>
            <a:endParaRPr lang="en-US" sz="2000" dirty="0"/>
          </a:p>
        </p:txBody>
      </p:sp>
    </p:spTree>
    <p:extLst>
      <p:ext uri="{BB962C8B-B14F-4D97-AF65-F5344CB8AC3E}">
        <p14:creationId xmlns:p14="http://schemas.microsoft.com/office/powerpoint/2010/main" val="399611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72C460D-2B47-57BB-DCCF-AB6824A85B43}"/>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7A1C0CAC-6EEA-4762-A780-6DFD4541DB00}"/>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i="1" dirty="0">
                <a:solidFill>
                  <a:srgbClr val="C00000"/>
                </a:solidFill>
                <a:latin typeface="Source Sans Pro"/>
                <a:ea typeface="Source Sans Pro"/>
                <a:cs typeface="Source Sans Pro"/>
                <a:sym typeface="Source Sans Pro"/>
              </a:rPr>
              <a:t>Part 1 (b)</a:t>
            </a:r>
            <a:br>
              <a:rPr lang="en-US" i="1"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Evaluating Subjective Cognitive Appraisals of Emotions from Large Language Models</a:t>
            </a:r>
            <a:endParaRPr dirty="0">
              <a:latin typeface="Source Sans Pro"/>
              <a:ea typeface="Source Sans Pro"/>
              <a:cs typeface="Source Sans Pro"/>
              <a:sym typeface="Source Sans Pro"/>
            </a:endParaRPr>
          </a:p>
        </p:txBody>
      </p:sp>
      <p:sp>
        <p:nvSpPr>
          <p:cNvPr id="142" name="Google Shape;142;p16">
            <a:extLst>
              <a:ext uri="{FF2B5EF4-FFF2-40B4-BE49-F238E27FC236}">
                <a16:creationId xmlns:a16="http://schemas.microsoft.com/office/drawing/2014/main" id="{0D2190AE-2BF8-FD98-351D-12BF8C3E79E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43" name="Google Shape;143;p16">
            <a:extLst>
              <a:ext uri="{FF2B5EF4-FFF2-40B4-BE49-F238E27FC236}">
                <a16:creationId xmlns:a16="http://schemas.microsoft.com/office/drawing/2014/main" id="{30E76D0F-F7B3-E984-CD36-D4FB3D8CA9BD}"/>
              </a:ext>
            </a:extLst>
          </p:cNvPr>
          <p:cNvSpPr txBox="1"/>
          <p:nvPr/>
        </p:nvSpPr>
        <p:spPr>
          <a:xfrm>
            <a:off x="1015650" y="3038101"/>
            <a:ext cx="7112700"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Desmond C. Ong,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a:t>
            </a:r>
          </a:p>
          <a:p>
            <a:pPr algn="ctr">
              <a:lnSpc>
                <a:spcPct val="150000"/>
              </a:lnSpc>
            </a:pPr>
            <a:r>
              <a:rPr lang="en-US" sz="1200" dirty="0">
                <a:solidFill>
                  <a:schemeClr val="dk1"/>
                </a:solidFill>
                <a:latin typeface="Source Sans Pro"/>
                <a:ea typeface="Source Sans Pro"/>
                <a:sym typeface="Source Sans Pro"/>
              </a:rPr>
              <a:t>In </a:t>
            </a:r>
            <a:r>
              <a:rPr lang="en-US" sz="1200" i="1" dirty="0">
                <a:solidFill>
                  <a:schemeClr val="dk1"/>
                </a:solidFill>
                <a:latin typeface="Source Sans Pro"/>
                <a:ea typeface="Source Sans Pro"/>
                <a:sym typeface="Source Sans Pro"/>
              </a:rPr>
              <a:t>Findings of the Association for Computational Linguistics: EMNLP 2023</a:t>
            </a:r>
          </a:p>
        </p:txBody>
      </p:sp>
    </p:spTree>
    <p:extLst>
      <p:ext uri="{BB962C8B-B14F-4D97-AF65-F5344CB8AC3E}">
        <p14:creationId xmlns:p14="http://schemas.microsoft.com/office/powerpoint/2010/main" val="182453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4">
            <a:extLst>
              <a:ext uri="{FF2B5EF4-FFF2-40B4-BE49-F238E27FC236}">
                <a16:creationId xmlns:a16="http://schemas.microsoft.com/office/drawing/2014/main" id="{FFF903A7-D784-9694-76B7-3835B9E59CC0}"/>
              </a:ext>
            </a:extLst>
          </p:cNvPr>
          <p:cNvPicPr>
            <a:picLocks noChangeAspect="1"/>
          </p:cNvPicPr>
          <p:nvPr/>
        </p:nvPicPr>
        <p:blipFill>
          <a:blip r:embed="rId3"/>
          <a:stretch>
            <a:fillRect/>
          </a:stretch>
        </p:blipFill>
        <p:spPr>
          <a:xfrm>
            <a:off x="2076090" y="2840633"/>
            <a:ext cx="4991820" cy="2152813"/>
          </a:xfrm>
          <a:prstGeom prst="rect">
            <a:avLst/>
          </a:prstGeom>
        </p:spPr>
      </p:pic>
      <p:sp>
        <p:nvSpPr>
          <p:cNvPr id="9" name="Rectangle 8">
            <a:extLst>
              <a:ext uri="{FF2B5EF4-FFF2-40B4-BE49-F238E27FC236}">
                <a16:creationId xmlns:a16="http://schemas.microsoft.com/office/drawing/2014/main" id="{12EF2906-269A-0342-5082-4627CE755AF6}"/>
              </a:ext>
            </a:extLst>
          </p:cNvPr>
          <p:cNvSpPr/>
          <p:nvPr/>
        </p:nvSpPr>
        <p:spPr>
          <a:xfrm>
            <a:off x="2335794" y="2725096"/>
            <a:ext cx="2372008" cy="43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F1C90-8751-4025-E3F7-4F6EC24DDBEF}"/>
              </a:ext>
            </a:extLst>
          </p:cNvPr>
          <p:cNvSpPr/>
          <p:nvPr/>
        </p:nvSpPr>
        <p:spPr>
          <a:xfrm>
            <a:off x="1809184" y="3699755"/>
            <a:ext cx="671466" cy="736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98E6E9-CD37-5256-7764-8437159542A9}"/>
              </a:ext>
            </a:extLst>
          </p:cNvPr>
          <p:cNvSpPr/>
          <p:nvPr/>
        </p:nvSpPr>
        <p:spPr>
          <a:xfrm>
            <a:off x="2480650" y="3159663"/>
            <a:ext cx="1946495" cy="65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64BBB-6F6E-5109-5EAA-E189DC1DC255}"/>
              </a:ext>
            </a:extLst>
          </p:cNvPr>
          <p:cNvSpPr/>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191016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6118-0D30-A546-B09D-4DD3EAF32BB7}"/>
              </a:ext>
            </a:extLst>
          </p:cNvPr>
          <p:cNvSpPr>
            <a:spLocks noGrp="1"/>
          </p:cNvSpPr>
          <p:nvPr>
            <p:ph type="title"/>
          </p:nvPr>
        </p:nvSpPr>
        <p:spPr/>
        <p:txBody>
          <a:bodyPr/>
          <a:lstStyle/>
          <a:p>
            <a:r>
              <a:rPr lang="en-US" dirty="0"/>
              <a:t>Benchmark: </a:t>
            </a:r>
            <a:r>
              <a:rPr lang="en-US" i="1" dirty="0" err="1"/>
              <a:t>CovidET</a:t>
            </a:r>
            <a:r>
              <a:rPr lang="en-US" i="1" dirty="0"/>
              <a:t>-Appraisals</a:t>
            </a:r>
          </a:p>
        </p:txBody>
      </p:sp>
      <p:sp>
        <p:nvSpPr>
          <p:cNvPr id="3" name="Text Placeholder 2">
            <a:extLst>
              <a:ext uri="{FF2B5EF4-FFF2-40B4-BE49-F238E27FC236}">
                <a16:creationId xmlns:a16="http://schemas.microsoft.com/office/drawing/2014/main" id="{530F210F-8C1E-1157-80C0-C20D152C5725}"/>
              </a:ext>
            </a:extLst>
          </p:cNvPr>
          <p:cNvSpPr>
            <a:spLocks noGrp="1"/>
          </p:cNvSpPr>
          <p:nvPr>
            <p:ph type="body" idx="1"/>
          </p:nvPr>
        </p:nvSpPr>
        <p:spPr>
          <a:xfrm>
            <a:off x="311700" y="1152475"/>
            <a:ext cx="4493565" cy="3416400"/>
          </a:xfrm>
        </p:spPr>
        <p:txBody>
          <a:bodyPr/>
          <a:lstStyle/>
          <a:p>
            <a:r>
              <a:rPr lang="en-US" dirty="0"/>
              <a:t>From a recent meta-analysis (Yeo &amp; Ong, 2024), we identified a set of 24 appraisals, and created prompts, e.g., </a:t>
            </a:r>
            <a:r>
              <a:rPr lang="en-US" dirty="0">
                <a:solidFill>
                  <a:srgbClr val="C00000"/>
                </a:solidFill>
              </a:rPr>
              <a:t>“To what extent did the narrator think that THEY were responsible for causing the situation?”</a:t>
            </a:r>
          </a:p>
        </p:txBody>
      </p:sp>
      <p:sp>
        <p:nvSpPr>
          <p:cNvPr id="4" name="Slide Number Placeholder 3">
            <a:extLst>
              <a:ext uri="{FF2B5EF4-FFF2-40B4-BE49-F238E27FC236}">
                <a16:creationId xmlns:a16="http://schemas.microsoft.com/office/drawing/2014/main" id="{7A133607-230A-31F7-D491-0D474C9610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Graphic 4">
            <a:extLst>
              <a:ext uri="{FF2B5EF4-FFF2-40B4-BE49-F238E27FC236}">
                <a16:creationId xmlns:a16="http://schemas.microsoft.com/office/drawing/2014/main" id="{F6BEBDEF-345D-79D1-762E-0ED7A76AA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9499" y="818244"/>
            <a:ext cx="3229390" cy="4238573"/>
          </a:xfrm>
          <a:prstGeom prst="rect">
            <a:avLst/>
          </a:prstGeom>
        </p:spPr>
      </p:pic>
      <p:sp>
        <p:nvSpPr>
          <p:cNvPr id="6" name="TextBox 5">
            <a:extLst>
              <a:ext uri="{FF2B5EF4-FFF2-40B4-BE49-F238E27FC236}">
                <a16:creationId xmlns:a16="http://schemas.microsoft.com/office/drawing/2014/main" id="{C06EA7B7-07B7-D08E-4DB6-60E812E88A53}"/>
              </a:ext>
            </a:extLst>
          </p:cNvPr>
          <p:cNvSpPr txBox="1"/>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extLst>
      <p:ext uri="{BB962C8B-B14F-4D97-AF65-F5344CB8AC3E}">
        <p14:creationId xmlns:p14="http://schemas.microsoft.com/office/powerpoint/2010/main" val="648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15083</TotalTime>
  <Words>5410</Words>
  <Application>Microsoft Macintosh PowerPoint</Application>
  <PresentationFormat>On-screen Show (16:9)</PresentationFormat>
  <Paragraphs>446</Paragraphs>
  <Slides>54</Slides>
  <Notes>38</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__Noto_Sans_086c6e</vt:lpstr>
      <vt:lpstr>Arial</vt:lpstr>
      <vt:lpstr>Georgia</vt:lpstr>
      <vt:lpstr>Source Sans Pro</vt:lpstr>
      <vt:lpstr>Times New Roman</vt:lpstr>
      <vt:lpstr>Simple Light</vt:lpstr>
      <vt:lpstr>Towards Emotionally-Intelligent AI Systems</vt:lpstr>
      <vt:lpstr>PowerPoint Presentation</vt:lpstr>
      <vt:lpstr>PowerPoint Presentation</vt:lpstr>
      <vt:lpstr>Part 1 (a) Why Do You Feel This Way? Summarizing Triggers of Emotions in Social Media Posts</vt:lpstr>
      <vt:lpstr>Summary of the Paper</vt:lpstr>
      <vt:lpstr>Models can tell how people feel! But is that enough?</vt:lpstr>
      <vt:lpstr>Part 1 (b) Evaluating Subjective Cognitive Appraisals of Emotions from Large Language Models</vt:lpstr>
      <vt:lpstr>Cognitive Appraisals of Emotions</vt:lpstr>
      <vt:lpstr>Benchmark: CovidET-Appraisals</vt:lpstr>
      <vt:lpstr>Results: Likert Scales</vt:lpstr>
      <vt:lpstr>LLMs are able to identify appraisals of emotions (without additional training)</vt:lpstr>
      <vt:lpstr>PowerPoint Presentation</vt:lpstr>
      <vt:lpstr>Part 2 (a) Large Language Models are Capable of Offering Cognitive Reappraisal, if Guided</vt:lpstr>
      <vt:lpstr>Targeted Reappraisal: A Toy Example</vt:lpstr>
      <vt:lpstr>New Framework: RESORT</vt:lpstr>
      <vt:lpstr>Expert-Crafted Guiding Constitutions</vt:lpstr>
      <vt:lpstr>Example Generation</vt:lpstr>
      <vt:lpstr>Psychology Experts’ Evaluation</vt:lpstr>
      <vt:lpstr>Can We Use GPT-4-as-a-Judge for Evaluation?</vt:lpstr>
      <vt:lpstr>LLMs (under expert guidance) can generate targeted reappraisals that are both “aligned” and empathic</vt:lpstr>
      <vt:lpstr>Part 2 (b) SPRI: Aligning Large Language Models with Context-Situated Principles</vt:lpstr>
      <vt:lpstr>Motivation</vt:lpstr>
      <vt:lpstr>Introducing: Situated-PRInciples (SPRI)</vt:lpstr>
      <vt:lpstr>Evaluation Setup</vt:lpstr>
      <vt:lpstr>Evaluation Results for Cognitive Reappraisal</vt:lpstr>
      <vt:lpstr>2 Additional Tasks Evaluated</vt:lpstr>
      <vt:lpstr>2 Additional Tasks Evaluated</vt:lpstr>
      <vt:lpstr>LLMs Do Well on These Emotion Tasks!</vt:lpstr>
      <vt:lpstr>Part 2 (c) Next Step: Evaluating Reasoning Models’ Capability on Emotion Tasks</vt:lpstr>
      <vt:lpstr>Motivation</vt:lpstr>
      <vt:lpstr>Research Questions</vt:lpstr>
      <vt:lpstr>Tasks to Evaluate</vt:lpstr>
      <vt:lpstr>Models and Methods</vt:lpstr>
      <vt:lpstr>PowerPoint Presentation</vt:lpstr>
      <vt:lpstr>Part 3 Next Step: Empowering LLMs with Maps of Empathic Expressions in Multi-Turn Dialogues with Test-Time Compute</vt:lpstr>
      <vt:lpstr>Motivation</vt:lpstr>
      <vt:lpstr>Nonetheless…</vt:lpstr>
      <vt:lpstr>Proposed Empathic Tactics from an Ongoing Work</vt:lpstr>
      <vt:lpstr>In ACII 2024, we showed that</vt:lpstr>
      <vt:lpstr>In another of our ongoing project, we see that…</vt:lpstr>
      <vt:lpstr>Research Questions</vt:lpstr>
      <vt:lpstr>Dataset</vt:lpstr>
      <vt:lpstr>Example Conversation: Turn 1</vt:lpstr>
      <vt:lpstr>Example Conversation: Turn 2</vt:lpstr>
      <vt:lpstr>Dataset Overview</vt:lpstr>
      <vt:lpstr>Tactic Usage Across Turns</vt:lpstr>
      <vt:lpstr>Proposed Method</vt:lpstr>
      <vt:lpstr>Proposed Method: Specifics</vt:lpstr>
      <vt:lpstr>Proposed Method: Solving the Moving Pieces</vt:lpstr>
      <vt:lpstr>Oracle Example</vt:lpstr>
      <vt:lpstr>Preliminary Results</vt:lpstr>
      <vt:lpstr>Preliminary Responses</vt:lpstr>
      <vt:lpstr>PowerPoint Presentation</vt:lpstr>
      <vt:lpstr>Summary of Proposed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Hongli Zhan</cp:lastModifiedBy>
  <cp:revision>203</cp:revision>
  <dcterms:modified xsi:type="dcterms:W3CDTF">2025-04-22T02:45:29Z</dcterms:modified>
</cp:coreProperties>
</file>